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3" d="100"/>
          <a:sy n="73" d="100"/>
        </p:scale>
        <p:origin x="-1296" y="24"/>
      </p:cViewPr>
      <p:guideLst>
        <p:guide orient="horz" pos="2160"/>
        <p:guide pos="2880"/>
      </p:guideLst>
    </p:cSldViewPr>
  </p:slideViewPr>
  <p:outlineViewPr>
    <p:cViewPr>
      <p:scale>
        <a:sx n="33" d="100"/>
        <a:sy n="33" d="100"/>
      </p:scale>
      <p:origin x="0" y="11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1/13/2016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1/13/2016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1/13/2016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1/13/2016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Arts, Youth and Local Economic Development</a:t>
            </a:r>
            <a:endParaRPr lang="en-ZA" dirty="0"/>
          </a:p>
        </p:txBody>
      </p:sp>
      <p:sp>
        <p:nvSpPr>
          <p:cNvPr id="3" name="Subtitle 2"/>
          <p:cNvSpPr>
            <a:spLocks noGrp="1"/>
          </p:cNvSpPr>
          <p:nvPr>
            <p:ph type="subTitle" idx="1"/>
          </p:nvPr>
        </p:nvSpPr>
        <p:spPr/>
        <p:txBody>
          <a:bodyPr/>
          <a:lstStyle/>
          <a:p>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14800"/>
            <a:ext cx="2558112" cy="140957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175344"/>
            <a:ext cx="2685288" cy="1349027"/>
          </a:xfrm>
          <a:prstGeom prst="rect">
            <a:avLst/>
          </a:prstGeom>
        </p:spPr>
      </p:pic>
    </p:spTree>
    <p:extLst>
      <p:ext uri="{BB962C8B-B14F-4D97-AF65-F5344CB8AC3E}">
        <p14:creationId xmlns:p14="http://schemas.microsoft.com/office/powerpoint/2010/main" val="28486438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1" y="838200"/>
            <a:ext cx="7467599" cy="4708981"/>
          </a:xfrm>
          <a:prstGeom prst="rect">
            <a:avLst/>
          </a:prstGeom>
          <a:noFill/>
        </p:spPr>
        <p:txBody>
          <a:bodyPr wrap="square" rtlCol="0">
            <a:spAutoFit/>
          </a:bodyPr>
          <a:lstStyle/>
          <a:p>
            <a:r>
              <a:rPr lang="en-ZA" sz="2400" b="1" dirty="0">
                <a:solidFill>
                  <a:schemeClr val="accent1"/>
                </a:solidFill>
              </a:rPr>
              <a:t>The legacy of apartheid still haunts many such individuals today</a:t>
            </a:r>
            <a:r>
              <a:rPr lang="en-ZA" sz="2400" b="1" dirty="0" smtClean="0">
                <a:solidFill>
                  <a:schemeClr val="accent1"/>
                </a:solidFill>
              </a:rPr>
              <a:t>.</a:t>
            </a:r>
          </a:p>
          <a:p>
            <a:endParaRPr lang="en-ZA" dirty="0"/>
          </a:p>
          <a:p>
            <a:endParaRPr lang="en-ZA" dirty="0"/>
          </a:p>
          <a:p>
            <a:pPr marL="285750" indent="-285750">
              <a:buFont typeface="Arial" panose="020B0604020202020204" pitchFamily="34" charset="0"/>
              <a:buChar char="•"/>
            </a:pPr>
            <a:r>
              <a:rPr lang="en-ZA" dirty="0" smtClean="0"/>
              <a:t>So </a:t>
            </a:r>
            <a:r>
              <a:rPr lang="en-ZA" dirty="0"/>
              <a:t>how do we then ensure that in the post apartheid South Africa Black youth and women involved the creative sectors acquire the necessary skills which would make them perform with distinction and sustain themselves successfully? </a:t>
            </a:r>
          </a:p>
          <a:p>
            <a:endParaRPr lang="en-ZA" dirty="0"/>
          </a:p>
          <a:p>
            <a:pPr marL="285750" indent="-285750">
              <a:buFont typeface="Arial" panose="020B0604020202020204" pitchFamily="34" charset="0"/>
              <a:buChar char="•"/>
            </a:pPr>
            <a:r>
              <a:rPr lang="en-ZA" dirty="0" smtClean="0"/>
              <a:t>Or </a:t>
            </a:r>
            <a:r>
              <a:rPr lang="en-ZA" dirty="0"/>
              <a:t>how do we create the best possible enabling environment for business activity and sustenance for youth and secure their involvement in more established national processes and organizations</a:t>
            </a:r>
            <a:r>
              <a:rPr lang="en-ZA" dirty="0" smtClean="0"/>
              <a:t>.?</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smtClean="0"/>
              <a:t> </a:t>
            </a:r>
            <a:r>
              <a:rPr lang="en-ZA" dirty="0"/>
              <a:t>What kind of skills do we introduce?</a:t>
            </a:r>
          </a:p>
          <a:p>
            <a:endParaRPr lang="en-ZA" dirty="0"/>
          </a:p>
        </p:txBody>
      </p:sp>
    </p:spTree>
    <p:extLst>
      <p:ext uri="{BB962C8B-B14F-4D97-AF65-F5344CB8AC3E}">
        <p14:creationId xmlns:p14="http://schemas.microsoft.com/office/powerpoint/2010/main" val="23019729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582341"/>
            <a:ext cx="6248400" cy="3785652"/>
          </a:xfrm>
          <a:prstGeom prst="rect">
            <a:avLst/>
          </a:prstGeom>
        </p:spPr>
        <p:txBody>
          <a:bodyPr wrap="square">
            <a:spAutoFit/>
          </a:bodyPr>
          <a:lstStyle/>
          <a:p>
            <a:r>
              <a:rPr lang="en-ZA" sz="2000" dirty="0"/>
              <a:t>According to the Global Entrepreneurship Monitor (GEM), </a:t>
            </a:r>
            <a:r>
              <a:rPr lang="en-ZA" sz="2000" b="1" dirty="0">
                <a:solidFill>
                  <a:schemeClr val="accent1"/>
                </a:solidFill>
              </a:rPr>
              <a:t>when it comes to entrepreneurial activity,</a:t>
            </a:r>
            <a:r>
              <a:rPr lang="en-ZA" sz="2000" dirty="0"/>
              <a:t> </a:t>
            </a:r>
            <a:r>
              <a:rPr lang="en-ZA" sz="2000" b="1" dirty="0">
                <a:solidFill>
                  <a:schemeClr val="accent1"/>
                </a:solidFill>
              </a:rPr>
              <a:t>South Africa performs poorly in comparison to other emerging economies</a:t>
            </a:r>
            <a:r>
              <a:rPr lang="en-ZA" sz="2000" dirty="0"/>
              <a:t>. </a:t>
            </a:r>
            <a:endParaRPr lang="en-ZA" sz="2000" dirty="0" smtClean="0"/>
          </a:p>
          <a:p>
            <a:endParaRPr lang="en-ZA" sz="2000" dirty="0"/>
          </a:p>
          <a:p>
            <a:endParaRPr lang="en-ZA" sz="2000" dirty="0" smtClean="0"/>
          </a:p>
          <a:p>
            <a:r>
              <a:rPr lang="en-ZA" sz="2000" dirty="0" smtClean="0"/>
              <a:t>While </a:t>
            </a:r>
            <a:r>
              <a:rPr lang="en-ZA" sz="2000" dirty="0"/>
              <a:t>the South African government remains committed to supporting small enterprises as one of the drivers of levels of economic growth needed to make an impact on poverty and unemployment in the country, it is unable to successfully support such initiatives.</a:t>
            </a:r>
          </a:p>
        </p:txBody>
      </p:sp>
    </p:spTree>
    <p:extLst>
      <p:ext uri="{BB962C8B-B14F-4D97-AF65-F5344CB8AC3E}">
        <p14:creationId xmlns:p14="http://schemas.microsoft.com/office/powerpoint/2010/main" val="31399320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7086600" cy="5201424"/>
          </a:xfrm>
          <a:prstGeom prst="rect">
            <a:avLst/>
          </a:prstGeom>
        </p:spPr>
        <p:txBody>
          <a:bodyPr wrap="square">
            <a:spAutoFit/>
          </a:bodyPr>
          <a:lstStyle/>
          <a:p>
            <a:r>
              <a:rPr lang="en-ZA" sz="2000" b="1" dirty="0">
                <a:solidFill>
                  <a:schemeClr val="accent1"/>
                </a:solidFill>
              </a:rPr>
              <a:t>There have been many efforts aimed at poverty reduction or alleviation since the dawn of the new era in 1994. </a:t>
            </a:r>
            <a:endParaRPr lang="en-ZA" sz="2000" b="1" dirty="0" smtClean="0">
              <a:solidFill>
                <a:schemeClr val="accent1"/>
              </a:solidFill>
            </a:endParaRPr>
          </a:p>
          <a:p>
            <a:endParaRPr lang="en-ZA" sz="2000" b="1" dirty="0" smtClean="0">
              <a:solidFill>
                <a:schemeClr val="accent1"/>
              </a:solidFill>
            </a:endParaRPr>
          </a:p>
          <a:p>
            <a:pPr marL="285750" indent="-285750">
              <a:buFont typeface="Arial" panose="020B0604020202020204" pitchFamily="34" charset="0"/>
              <a:buChar char="•"/>
            </a:pPr>
            <a:r>
              <a:rPr lang="en-ZA" dirty="0" smtClean="0"/>
              <a:t>social </a:t>
            </a:r>
            <a:r>
              <a:rPr lang="en-ZA" dirty="0"/>
              <a:t>grants </a:t>
            </a:r>
            <a:endParaRPr lang="en-ZA" dirty="0" smtClean="0"/>
          </a:p>
          <a:p>
            <a:r>
              <a:rPr lang="en-ZA" dirty="0" smtClean="0"/>
              <a:t> </a:t>
            </a:r>
          </a:p>
          <a:p>
            <a:pPr marL="285750" indent="-285750">
              <a:buFont typeface="Arial" panose="020B0604020202020204" pitchFamily="34" charset="0"/>
              <a:buChar char="•"/>
            </a:pPr>
            <a:r>
              <a:rPr lang="en-ZA" dirty="0" smtClean="0"/>
              <a:t>acquisition </a:t>
            </a:r>
            <a:r>
              <a:rPr lang="en-ZA" dirty="0"/>
              <a:t>of certain skills especially technical skills. </a:t>
            </a:r>
            <a:endParaRPr lang="en-ZA" dirty="0" smtClean="0"/>
          </a:p>
          <a:p>
            <a:endParaRPr lang="en-ZA" dirty="0" smtClean="0"/>
          </a:p>
          <a:p>
            <a:pPr marL="285750" indent="-285750">
              <a:buFont typeface="Arial" panose="020B0604020202020204" pitchFamily="34" charset="0"/>
              <a:buChar char="•"/>
            </a:pPr>
            <a:r>
              <a:rPr lang="en-ZA" dirty="0" smtClean="0"/>
              <a:t>Policies </a:t>
            </a:r>
            <a:r>
              <a:rPr lang="en-ZA" dirty="0"/>
              <a:t>around equity have been introduced to ensure that redress does take place and that the once marginalized communities are at par with the rest in our society. </a:t>
            </a:r>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r>
              <a:rPr lang="en-ZA" dirty="0"/>
              <a:t>A</a:t>
            </a:r>
            <a:r>
              <a:rPr lang="en-ZA" dirty="0" smtClean="0"/>
              <a:t>cts </a:t>
            </a:r>
            <a:r>
              <a:rPr lang="en-ZA" dirty="0"/>
              <a:t>have been passed to make sure that those disadvantaged by apartheid benefit from what the economy offers. </a:t>
            </a:r>
            <a:endParaRPr lang="en-ZA" dirty="0" smtClean="0"/>
          </a:p>
          <a:p>
            <a:pPr marL="285750" indent="-285750">
              <a:buFont typeface="Arial" panose="020B0604020202020204" pitchFamily="34" charset="0"/>
              <a:buChar char="•"/>
            </a:pPr>
            <a:endParaRPr lang="en-ZA" dirty="0"/>
          </a:p>
          <a:p>
            <a:r>
              <a:rPr lang="en-ZA" dirty="0" smtClean="0"/>
              <a:t>	</a:t>
            </a:r>
            <a:endParaRPr lang="en-ZA" dirty="0"/>
          </a:p>
        </p:txBody>
      </p:sp>
    </p:spTree>
    <p:extLst>
      <p:ext uri="{BB962C8B-B14F-4D97-AF65-F5344CB8AC3E}">
        <p14:creationId xmlns:p14="http://schemas.microsoft.com/office/powerpoint/2010/main" val="39568804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12845"/>
            <a:ext cx="7315200" cy="5078313"/>
          </a:xfrm>
          <a:prstGeom prst="rect">
            <a:avLst/>
          </a:prstGeom>
        </p:spPr>
        <p:txBody>
          <a:bodyPr wrap="square">
            <a:spAutoFit/>
          </a:bodyPr>
          <a:lstStyle/>
          <a:p>
            <a:r>
              <a:rPr lang="en-ZA" b="1" dirty="0">
                <a:solidFill>
                  <a:schemeClr val="accent1"/>
                </a:solidFill>
              </a:rPr>
              <a:t>So the question remains: what kind of skills are needed to empower South Africa’s youths, skills that would ensure full sustainability</a:t>
            </a:r>
            <a:r>
              <a:rPr lang="en-ZA" b="1" dirty="0" smtClean="0">
                <a:solidFill>
                  <a:schemeClr val="accent1"/>
                </a:solidFill>
              </a:rPr>
              <a:t>?</a:t>
            </a:r>
          </a:p>
          <a:p>
            <a:endParaRPr lang="en-ZA" dirty="0"/>
          </a:p>
          <a:p>
            <a:r>
              <a:rPr lang="en-ZA" dirty="0"/>
              <a:t>The skills that need to be acquired are the ones that could enable youth to gain access to economic opportunities presented by the country’s developing economy. </a:t>
            </a:r>
            <a:endParaRPr lang="en-ZA" dirty="0" smtClean="0"/>
          </a:p>
          <a:p>
            <a:endParaRPr lang="en-ZA" dirty="0"/>
          </a:p>
          <a:p>
            <a:r>
              <a:rPr lang="en-ZA" dirty="0" smtClean="0"/>
              <a:t>Normally </a:t>
            </a:r>
            <a:r>
              <a:rPr lang="en-ZA" dirty="0"/>
              <a:t>we would classify many disadvantaged creative practitioners as belonging to the “second economy” as defined by former State President Thabo Mbeki. However for them to be part of the first economy, a formal type of economy, they would then have to acquire certain skills which would enable them to access such opportunities. </a:t>
            </a:r>
            <a:endParaRPr lang="en-ZA" dirty="0" smtClean="0"/>
          </a:p>
          <a:p>
            <a:endParaRPr lang="en-ZA" dirty="0"/>
          </a:p>
          <a:p>
            <a:endParaRPr lang="en-ZA" dirty="0" smtClean="0"/>
          </a:p>
          <a:p>
            <a:r>
              <a:rPr lang="en-ZA" dirty="0" smtClean="0"/>
              <a:t>In </a:t>
            </a:r>
            <a:r>
              <a:rPr lang="en-ZA" dirty="0"/>
              <a:t>that way they would be active participants in this growing economy.</a:t>
            </a:r>
          </a:p>
        </p:txBody>
      </p:sp>
    </p:spTree>
    <p:extLst>
      <p:ext uri="{BB962C8B-B14F-4D97-AF65-F5344CB8AC3E}">
        <p14:creationId xmlns:p14="http://schemas.microsoft.com/office/powerpoint/2010/main" val="33899388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620000" cy="5109091"/>
          </a:xfrm>
          <a:prstGeom prst="rect">
            <a:avLst/>
          </a:prstGeom>
        </p:spPr>
        <p:txBody>
          <a:bodyPr wrap="square">
            <a:spAutoFit/>
          </a:bodyPr>
          <a:lstStyle/>
          <a:p>
            <a:r>
              <a:rPr lang="en-ZA" sz="2000" b="1" dirty="0" smtClean="0">
                <a:solidFill>
                  <a:schemeClr val="accent1"/>
                </a:solidFill>
              </a:rPr>
              <a:t>About Alfred Nzo…</a:t>
            </a:r>
          </a:p>
          <a:p>
            <a:endParaRPr lang="en-ZA" dirty="0"/>
          </a:p>
          <a:p>
            <a:r>
              <a:rPr lang="en-ZA" dirty="0" smtClean="0"/>
              <a:t>The </a:t>
            </a:r>
            <a:r>
              <a:rPr lang="en-ZA" dirty="0"/>
              <a:t>Alfred Nzo district is the poorest in the Eastern Cape and is characterised by unemployment and a lack of employment opportunities; low income levels; low education levels (55% are considered illiterate); low business growth with poor markets for local products; and problems in accessing finance by small businesses</a:t>
            </a:r>
            <a:r>
              <a:rPr lang="en-ZA" dirty="0" smtClean="0"/>
              <a:t>.</a:t>
            </a:r>
          </a:p>
          <a:p>
            <a:endParaRPr lang="en-ZA" dirty="0"/>
          </a:p>
          <a:p>
            <a:r>
              <a:rPr lang="en-ZA" dirty="0"/>
              <a:t>The economy is </a:t>
            </a:r>
            <a:r>
              <a:rPr lang="en-ZA" dirty="0" smtClean="0"/>
              <a:t>unfortunately declining</a:t>
            </a:r>
            <a:r>
              <a:rPr lang="en-ZA" dirty="0"/>
              <a:t>, in part because the lack of infrastructure deters potential investors. The main </a:t>
            </a:r>
            <a:r>
              <a:rPr lang="en-ZA" dirty="0" smtClean="0"/>
              <a:t>contributors </a:t>
            </a:r>
            <a:r>
              <a:rPr lang="en-ZA" dirty="0"/>
              <a:t>to the district GDP are the public sector (education, health and public services) at 68% and agriculture and forestry at 11%. Many households are dependent on state pensions. </a:t>
            </a:r>
            <a:endParaRPr lang="en-ZA" dirty="0" smtClean="0"/>
          </a:p>
          <a:p>
            <a:endParaRPr lang="en-ZA" dirty="0"/>
          </a:p>
          <a:p>
            <a:r>
              <a:rPr lang="en-ZA" dirty="0" smtClean="0"/>
              <a:t>Has deep cultural roots,  greatly talented youth and elders that still own the gems of the regions’ history. These resources need to be tapped into!</a:t>
            </a:r>
            <a:endParaRPr lang="en-ZA" dirty="0"/>
          </a:p>
        </p:txBody>
      </p:sp>
    </p:spTree>
    <p:extLst>
      <p:ext uri="{BB962C8B-B14F-4D97-AF65-F5344CB8AC3E}">
        <p14:creationId xmlns:p14="http://schemas.microsoft.com/office/powerpoint/2010/main" val="268898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546081"/>
            <a:ext cx="6383383" cy="4108817"/>
          </a:xfrm>
          <a:prstGeom prst="rect">
            <a:avLst/>
          </a:prstGeom>
        </p:spPr>
        <p:txBody>
          <a:bodyPr wrap="square">
            <a:spAutoFit/>
          </a:bodyPr>
          <a:lstStyle/>
          <a:p>
            <a:r>
              <a:rPr lang="en-US" b="1" dirty="0">
                <a:solidFill>
                  <a:schemeClr val="accent1"/>
                </a:solidFill>
              </a:rPr>
              <a:t>About the </a:t>
            </a:r>
            <a:r>
              <a:rPr lang="en-US" b="1" dirty="0" smtClean="0">
                <a:solidFill>
                  <a:schemeClr val="accent1"/>
                </a:solidFill>
              </a:rPr>
              <a:t>ECAVC…</a:t>
            </a:r>
          </a:p>
          <a:p>
            <a:endParaRPr lang="en-ZA" dirty="0"/>
          </a:p>
          <a:p>
            <a:r>
              <a:rPr lang="en-US" sz="1700" dirty="0"/>
              <a:t>The Eastern Cape Audio Visual Centre (ECAVC) is a joint project of the University of Fort Hare and the Eastern Cape Department of Sport, Recreation, Arts and Culture. </a:t>
            </a:r>
            <a:endParaRPr lang="en-US" sz="1700" dirty="0" smtClean="0"/>
          </a:p>
          <a:p>
            <a:endParaRPr lang="en-US" sz="1700" dirty="0" smtClean="0"/>
          </a:p>
          <a:p>
            <a:r>
              <a:rPr lang="en-US" sz="1700" dirty="0" smtClean="0"/>
              <a:t>The </a:t>
            </a:r>
            <a:r>
              <a:rPr lang="en-US" sz="1700" dirty="0"/>
              <a:t>main focus of the </a:t>
            </a:r>
            <a:r>
              <a:rPr lang="en-US" sz="1700" dirty="0" err="1"/>
              <a:t>centre</a:t>
            </a:r>
            <a:r>
              <a:rPr lang="en-US" sz="1700" dirty="0"/>
              <a:t> is to develop and empower Eastern Cape artists in the areas of AUDIO and VISUAL. Through the Provincial Record Label, ECAVC will identify the talent, record, produce, distribute, publish, market and promote Eastern Cape music across all genres. </a:t>
            </a:r>
            <a:endParaRPr lang="en-US" sz="1700" dirty="0" smtClean="0"/>
          </a:p>
          <a:p>
            <a:endParaRPr lang="en-US" dirty="0"/>
          </a:p>
          <a:p>
            <a:endParaRPr lang="en-US" dirty="0" smtClean="0"/>
          </a:p>
          <a:p>
            <a:endParaRPr lang="en-US" dirty="0"/>
          </a:p>
          <a:p>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962400"/>
            <a:ext cx="2209800" cy="1143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410200"/>
            <a:ext cx="4495800" cy="1002794"/>
          </a:xfrm>
          <a:prstGeom prst="rect">
            <a:avLst/>
          </a:prstGeom>
        </p:spPr>
      </p:pic>
    </p:spTree>
    <p:extLst>
      <p:ext uri="{BB962C8B-B14F-4D97-AF65-F5344CB8AC3E}">
        <p14:creationId xmlns:p14="http://schemas.microsoft.com/office/powerpoint/2010/main" val="4215695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49086" y="1059120"/>
            <a:ext cx="7239000" cy="5262979"/>
          </a:xfrm>
          <a:prstGeom prst="rect">
            <a:avLst/>
          </a:prstGeom>
        </p:spPr>
        <p:txBody>
          <a:bodyPr wrap="square">
            <a:spAutoFit/>
          </a:bodyPr>
          <a:lstStyle/>
          <a:p>
            <a:r>
              <a:rPr lang="en-ZA" sz="1600" dirty="0"/>
              <a:t>ECAVC has three mandates, namely: public, commercial and educational.</a:t>
            </a:r>
            <a:endParaRPr lang="en-ZA" sz="1600" dirty="0" smtClean="0"/>
          </a:p>
          <a:p>
            <a:endParaRPr lang="en-ZA" sz="1600" dirty="0"/>
          </a:p>
          <a:p>
            <a:r>
              <a:rPr lang="en-ZA" sz="1600" b="1" dirty="0" smtClean="0">
                <a:solidFill>
                  <a:schemeClr val="accent1"/>
                </a:solidFill>
              </a:rPr>
              <a:t>Public </a:t>
            </a:r>
            <a:r>
              <a:rPr lang="en-ZA" sz="1600" b="1" dirty="0">
                <a:solidFill>
                  <a:schemeClr val="accent1"/>
                </a:solidFill>
              </a:rPr>
              <a:t>mandate: </a:t>
            </a:r>
            <a:r>
              <a:rPr lang="en-ZA" sz="1600" dirty="0"/>
              <a:t>ECAVC runs initiatives such as the Eastern Cape Music Showcase and Eastern Cape Music Talent Search which provides opportunities to identify talent, groom, develop and assist to produce high quality recordings that can economically be exploited to benefit the artists. The public mandate ensures that talented artists from the Eastern Cape are assisted to record their music even if they do not have money.  </a:t>
            </a:r>
            <a:endParaRPr lang="en-ZA" sz="1600" dirty="0" smtClean="0"/>
          </a:p>
          <a:p>
            <a:endParaRPr lang="en-ZA" sz="1600" dirty="0"/>
          </a:p>
          <a:p>
            <a:r>
              <a:rPr lang="en-ZA" sz="1600" b="1" dirty="0">
                <a:solidFill>
                  <a:schemeClr val="accent1"/>
                </a:solidFill>
              </a:rPr>
              <a:t>Commercial mandate: </a:t>
            </a:r>
            <a:r>
              <a:rPr lang="en-ZA" sz="1600" dirty="0"/>
              <a:t>artists can book the ECAVC state-of-the-art recording studios and acoustically- treated hall for an affordable fee of only R250 per hour or R2000 per day. The commercial mandate is essential for the centre’s sustainability. </a:t>
            </a:r>
            <a:endParaRPr lang="en-ZA" sz="1600" dirty="0" smtClean="0"/>
          </a:p>
          <a:p>
            <a:endParaRPr lang="en-ZA" sz="1600" dirty="0"/>
          </a:p>
          <a:p>
            <a:r>
              <a:rPr lang="en-ZA" sz="1600" b="1" dirty="0">
                <a:solidFill>
                  <a:schemeClr val="accent1"/>
                </a:solidFill>
              </a:rPr>
              <a:t>Educational mandate: </a:t>
            </a:r>
            <a:r>
              <a:rPr lang="en-ZA" sz="1600" dirty="0"/>
              <a:t>ECAVC conducts music business workshops throughout the Eastern Cape Province free of charge. ECAVC also presents the music business education show on Link FM every week. The educational mandate provides skills development, training and the impartation of knowledge. </a:t>
            </a:r>
          </a:p>
        </p:txBody>
      </p:sp>
    </p:spTree>
    <p:extLst>
      <p:ext uri="{BB962C8B-B14F-4D97-AF65-F5344CB8AC3E}">
        <p14:creationId xmlns:p14="http://schemas.microsoft.com/office/powerpoint/2010/main" val="817775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7086600" cy="6278642"/>
          </a:xfrm>
          <a:prstGeom prst="rect">
            <a:avLst/>
          </a:prstGeom>
        </p:spPr>
        <p:txBody>
          <a:bodyPr wrap="square">
            <a:spAutoFit/>
          </a:bodyPr>
          <a:lstStyle/>
          <a:p>
            <a:r>
              <a:rPr lang="en-US" b="1" dirty="0" smtClean="0">
                <a:solidFill>
                  <a:schemeClr val="accent1"/>
                </a:solidFill>
              </a:rPr>
              <a:t>Our key programmes…</a:t>
            </a:r>
            <a:endParaRPr lang="en-ZA" dirty="0">
              <a:solidFill>
                <a:schemeClr val="accent1"/>
              </a:solidFill>
            </a:endParaRPr>
          </a:p>
          <a:p>
            <a:pPr marL="342900" lvl="0" indent="-342900">
              <a:buFont typeface="+mj-lt"/>
              <a:buAutoNum type="arabicPeriod"/>
            </a:pPr>
            <a:r>
              <a:rPr lang="en-US" sz="1600" dirty="0" smtClean="0"/>
              <a:t>Eastern </a:t>
            </a:r>
            <a:r>
              <a:rPr lang="en-US" sz="1600" dirty="0"/>
              <a:t>Cape Music Showcase</a:t>
            </a:r>
            <a:endParaRPr lang="en-ZA" sz="1600" dirty="0"/>
          </a:p>
          <a:p>
            <a:r>
              <a:rPr lang="en-US" sz="1600" dirty="0" smtClean="0"/>
              <a:t>	Providing </a:t>
            </a:r>
            <a:r>
              <a:rPr lang="en-US" sz="1600" dirty="0"/>
              <a:t>platform to EC artists to showcase their talent. </a:t>
            </a:r>
            <a:r>
              <a:rPr lang="en-US" sz="1600" dirty="0" smtClean="0"/>
              <a:t>	Reward</a:t>
            </a:r>
            <a:r>
              <a:rPr lang="en-US" sz="1600" dirty="0"/>
              <a:t>: single recording; online release; music video; </a:t>
            </a:r>
            <a:r>
              <a:rPr lang="en-US" sz="1600" dirty="0" smtClean="0"/>
              <a:t>	perform </a:t>
            </a:r>
            <a:r>
              <a:rPr lang="en-US" sz="1600" dirty="0"/>
              <a:t>at NAF &amp; ECMN; attend Moshito Music </a:t>
            </a:r>
            <a:r>
              <a:rPr lang="en-US" sz="1600" dirty="0" smtClean="0"/>
              <a:t>Conference</a:t>
            </a:r>
          </a:p>
          <a:p>
            <a:endParaRPr lang="en-ZA" sz="1600" dirty="0"/>
          </a:p>
          <a:p>
            <a:r>
              <a:rPr lang="en-US" sz="1600" dirty="0" smtClean="0"/>
              <a:t>2. </a:t>
            </a:r>
            <a:r>
              <a:rPr lang="en-US" sz="1600" dirty="0"/>
              <a:t>Eastern Cape Music Talent Search</a:t>
            </a:r>
            <a:endParaRPr lang="en-ZA" sz="1600" dirty="0"/>
          </a:p>
          <a:p>
            <a:r>
              <a:rPr lang="en-US" sz="1600" dirty="0" smtClean="0"/>
              <a:t>	Talent </a:t>
            </a:r>
            <a:r>
              <a:rPr lang="en-US" sz="1600" dirty="0"/>
              <a:t>identification. Reward: album </a:t>
            </a:r>
            <a:r>
              <a:rPr lang="en-US" sz="1600" dirty="0" smtClean="0"/>
              <a:t>recording</a:t>
            </a:r>
          </a:p>
          <a:p>
            <a:endParaRPr lang="en-ZA" sz="1600" dirty="0"/>
          </a:p>
          <a:p>
            <a:r>
              <a:rPr lang="en-US" sz="1600" dirty="0" smtClean="0"/>
              <a:t>3. </a:t>
            </a:r>
            <a:r>
              <a:rPr lang="en-US" sz="1600" dirty="0"/>
              <a:t>Eastern Cape Music Nights</a:t>
            </a:r>
            <a:endParaRPr lang="en-ZA" sz="1600" dirty="0"/>
          </a:p>
          <a:p>
            <a:r>
              <a:rPr lang="en-US" sz="1600" dirty="0" smtClean="0"/>
              <a:t>	Job creation</a:t>
            </a:r>
          </a:p>
          <a:p>
            <a:endParaRPr lang="en-ZA" sz="1600" dirty="0"/>
          </a:p>
          <a:p>
            <a:r>
              <a:rPr lang="en-US" sz="1600" dirty="0"/>
              <a:t>4</a:t>
            </a:r>
            <a:r>
              <a:rPr lang="en-US" sz="1600" dirty="0" smtClean="0"/>
              <a:t>. </a:t>
            </a:r>
            <a:r>
              <a:rPr lang="en-US" sz="1600" dirty="0"/>
              <a:t>Workshops</a:t>
            </a:r>
            <a:endParaRPr lang="en-ZA" sz="1600" dirty="0"/>
          </a:p>
          <a:p>
            <a:r>
              <a:rPr lang="en-US" sz="1600" dirty="0" smtClean="0"/>
              <a:t>	Skills </a:t>
            </a:r>
            <a:r>
              <a:rPr lang="en-US" sz="1600" dirty="0"/>
              <a:t>development &amp; knowledge impartation. Know Your </a:t>
            </a:r>
            <a:r>
              <a:rPr lang="en-US" sz="1600" dirty="0" smtClean="0"/>
              <a:t>	Music </a:t>
            </a:r>
            <a:r>
              <a:rPr lang="en-US" sz="1600" dirty="0"/>
              <a:t>Industry on LINK FM</a:t>
            </a:r>
            <a:r>
              <a:rPr lang="en-US" sz="1600" dirty="0" smtClean="0"/>
              <a:t>.</a:t>
            </a:r>
          </a:p>
          <a:p>
            <a:endParaRPr lang="en-ZA" sz="1600" dirty="0"/>
          </a:p>
          <a:p>
            <a:r>
              <a:rPr lang="en-US" sz="1600" dirty="0"/>
              <a:t>5</a:t>
            </a:r>
            <a:r>
              <a:rPr lang="en-US" sz="1600" dirty="0" smtClean="0"/>
              <a:t>. </a:t>
            </a:r>
            <a:r>
              <a:rPr lang="en-US" sz="1600" dirty="0"/>
              <a:t>Training &amp; Mentorship Program</a:t>
            </a:r>
            <a:endParaRPr lang="en-ZA" sz="1600" dirty="0"/>
          </a:p>
          <a:p>
            <a:r>
              <a:rPr lang="en-US" sz="1600" dirty="0" smtClean="0"/>
              <a:t>	To </a:t>
            </a:r>
            <a:r>
              <a:rPr lang="en-US" sz="1600" dirty="0"/>
              <a:t>train, mentor and give work experience to young </a:t>
            </a:r>
            <a:r>
              <a:rPr lang="en-US" sz="1600" dirty="0" smtClean="0"/>
              <a:t>	graduates</a:t>
            </a:r>
          </a:p>
          <a:p>
            <a:endParaRPr lang="en-ZA" sz="1600" dirty="0"/>
          </a:p>
          <a:p>
            <a:r>
              <a:rPr lang="en-US" sz="1600" dirty="0"/>
              <a:t>6</a:t>
            </a:r>
            <a:r>
              <a:rPr lang="en-US" sz="1600" dirty="0" smtClean="0"/>
              <a:t>.  </a:t>
            </a:r>
            <a:r>
              <a:rPr lang="en-US" sz="1600" dirty="0"/>
              <a:t>Packaging, Distribution, Marketing &amp; Promotion of EC music </a:t>
            </a:r>
            <a:endParaRPr lang="en-ZA" sz="1600" dirty="0"/>
          </a:p>
          <a:p>
            <a:r>
              <a:rPr lang="en-US" sz="1600" dirty="0" smtClean="0"/>
              <a:t>	Identifying </a:t>
            </a:r>
            <a:r>
              <a:rPr lang="en-US" sz="1600" dirty="0"/>
              <a:t>talent, signing and releasing it through ECAVC </a:t>
            </a:r>
            <a:r>
              <a:rPr lang="en-US" sz="1600" dirty="0" smtClean="0"/>
              <a:t>	Records</a:t>
            </a:r>
          </a:p>
          <a:p>
            <a:endParaRPr lang="en-ZA" sz="1600" dirty="0"/>
          </a:p>
          <a:p>
            <a:r>
              <a:rPr lang="en-US" sz="1600" dirty="0"/>
              <a:t>7</a:t>
            </a:r>
            <a:r>
              <a:rPr lang="en-US" sz="1600" dirty="0" smtClean="0"/>
              <a:t>. </a:t>
            </a:r>
            <a:r>
              <a:rPr lang="en-US" sz="1600" dirty="0"/>
              <a:t>Preservation of EC Culture &amp; Heritage</a:t>
            </a:r>
            <a:endParaRPr lang="en-ZA" sz="1600" dirty="0"/>
          </a:p>
        </p:txBody>
      </p:sp>
    </p:spTree>
    <p:extLst>
      <p:ext uri="{BB962C8B-B14F-4D97-AF65-F5344CB8AC3E}">
        <p14:creationId xmlns:p14="http://schemas.microsoft.com/office/powerpoint/2010/main" val="153726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1399032"/>
          </a:xfrm>
        </p:spPr>
        <p:txBody>
          <a:bodyPr>
            <a:normAutofit fontScale="90000"/>
          </a:bodyPr>
          <a:lstStyle/>
          <a:p>
            <a:pPr algn="ctr"/>
            <a:r>
              <a:rPr lang="en-ZA" sz="6700" dirty="0"/>
              <a:t>The role of the </a:t>
            </a:r>
            <a:r>
              <a:rPr lang="en-ZA" sz="6700" dirty="0" smtClean="0"/>
              <a:t>creative </a:t>
            </a:r>
            <a:r>
              <a:rPr lang="en-ZA" sz="6700" dirty="0"/>
              <a:t>industries in local economic development</a:t>
            </a:r>
            <a:r>
              <a:rPr lang="en-ZA" dirty="0"/>
              <a:t/>
            </a:r>
            <a:br>
              <a:rPr lang="en-ZA" dirty="0"/>
            </a:br>
            <a:endParaRPr lang="en-ZA" dirty="0"/>
          </a:p>
        </p:txBody>
      </p:sp>
    </p:spTree>
    <p:extLst>
      <p:ext uri="{BB962C8B-B14F-4D97-AF65-F5344CB8AC3E}">
        <p14:creationId xmlns:p14="http://schemas.microsoft.com/office/powerpoint/2010/main" val="9419000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Millennium Development Goals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617" y="2286000"/>
            <a:ext cx="7054770" cy="3505200"/>
          </a:xfrm>
        </p:spPr>
      </p:pic>
    </p:spTree>
    <p:extLst>
      <p:ext uri="{BB962C8B-B14F-4D97-AF65-F5344CB8AC3E}">
        <p14:creationId xmlns:p14="http://schemas.microsoft.com/office/powerpoint/2010/main" val="8742323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Vision 2030 – The NDP</a:t>
            </a:r>
            <a:endParaRPr lang="en-ZA" dirty="0"/>
          </a:p>
        </p:txBody>
      </p:sp>
      <p:sp>
        <p:nvSpPr>
          <p:cNvPr id="3" name="Content Placeholder 2"/>
          <p:cNvSpPr>
            <a:spLocks noGrp="1"/>
          </p:cNvSpPr>
          <p:nvPr>
            <p:ph idx="1"/>
          </p:nvPr>
        </p:nvSpPr>
        <p:spPr/>
        <p:txBody>
          <a:bodyPr/>
          <a:lstStyle/>
          <a:p>
            <a:pPr marL="64008" indent="0">
              <a:buNone/>
            </a:pPr>
            <a:r>
              <a:rPr lang="en-ZA" sz="2200" dirty="0" smtClean="0"/>
              <a:t>Aims to:</a:t>
            </a:r>
          </a:p>
          <a:p>
            <a:r>
              <a:rPr lang="en-ZA" sz="2200" dirty="0" smtClean="0"/>
              <a:t>Provide financial &amp; ICT support to artists.</a:t>
            </a:r>
          </a:p>
          <a:p>
            <a:r>
              <a:rPr lang="en-ZA" sz="2200" dirty="0" smtClean="0"/>
              <a:t>Incentivise commercial distribution networks to distribute and/or host art.</a:t>
            </a:r>
          </a:p>
          <a:p>
            <a:r>
              <a:rPr lang="en-ZA" sz="2200" dirty="0" smtClean="0"/>
              <a:t>Develop and implement plans of arts &amp; culture curriculums in schools with appropriate educator support.</a:t>
            </a:r>
          </a:p>
          <a:p>
            <a:r>
              <a:rPr lang="en-ZA" sz="2200" dirty="0" smtClean="0"/>
              <a:t>To support income smoothing special unemployment insurance scheme and evaluate funding models for such initiatives.</a:t>
            </a:r>
          </a:p>
          <a:p>
            <a:r>
              <a:rPr lang="en-ZA" sz="2200" dirty="0" smtClean="0"/>
              <a:t>Develop sectoral determination legislation frameworks to protect art sector employees.</a:t>
            </a:r>
          </a:p>
          <a:p>
            <a:pPr marL="64008" indent="0">
              <a:buNone/>
            </a:pPr>
            <a:endParaRPr lang="en-ZA" dirty="0"/>
          </a:p>
        </p:txBody>
      </p:sp>
    </p:spTree>
    <p:extLst>
      <p:ext uri="{BB962C8B-B14F-4D97-AF65-F5344CB8AC3E}">
        <p14:creationId xmlns:p14="http://schemas.microsoft.com/office/powerpoint/2010/main" val="5227290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stats speak for themselves:</a:t>
            </a:r>
            <a:br>
              <a:rPr lang="en-ZA" dirty="0"/>
            </a:br>
            <a:endParaRPr lang="en-ZA" dirty="0"/>
          </a:p>
        </p:txBody>
      </p:sp>
      <p:sp>
        <p:nvSpPr>
          <p:cNvPr id="3" name="Content Placeholder 2"/>
          <p:cNvSpPr>
            <a:spLocks noGrp="1"/>
          </p:cNvSpPr>
          <p:nvPr>
            <p:ph idx="1"/>
          </p:nvPr>
        </p:nvSpPr>
        <p:spPr/>
        <p:txBody>
          <a:bodyPr>
            <a:normAutofit/>
          </a:bodyPr>
          <a:lstStyle/>
          <a:p>
            <a:r>
              <a:rPr lang="en-ZA" sz="2800" dirty="0" smtClean="0"/>
              <a:t>GDP: </a:t>
            </a:r>
          </a:p>
          <a:p>
            <a:pPr marL="64008" indent="0">
              <a:buNone/>
            </a:pPr>
            <a:r>
              <a:rPr lang="en-ZA" sz="2800" dirty="0"/>
              <a:t>	</a:t>
            </a:r>
            <a:r>
              <a:rPr lang="en-ZA" sz="2800" dirty="0" smtClean="0"/>
              <a:t>2003 Norway 3.2%; 3% in Great Britain &amp; 	2.3% in the Czech </a:t>
            </a:r>
            <a:r>
              <a:rPr lang="en-ZA" sz="2800" dirty="0"/>
              <a:t>Republic (European </a:t>
            </a:r>
            <a:r>
              <a:rPr lang="en-ZA" sz="2800" dirty="0" smtClean="0"/>
              <a:t>	Affairs</a:t>
            </a:r>
            <a:r>
              <a:rPr lang="en-ZA" sz="2800" dirty="0"/>
              <a:t>, </a:t>
            </a:r>
            <a:r>
              <a:rPr lang="en-ZA" sz="2800" dirty="0" err="1"/>
              <a:t>Unicamp</a:t>
            </a:r>
            <a:r>
              <a:rPr lang="en-ZA" sz="2800" dirty="0"/>
              <a:t> and the UK/India </a:t>
            </a:r>
            <a:r>
              <a:rPr lang="en-ZA" sz="2800" dirty="0" smtClean="0"/>
              <a:t>	Business Council)</a:t>
            </a:r>
          </a:p>
          <a:p>
            <a:r>
              <a:rPr lang="en-ZA" sz="2800" dirty="0" smtClean="0"/>
              <a:t>Employment: </a:t>
            </a:r>
          </a:p>
          <a:p>
            <a:pPr marL="64008" indent="0">
              <a:buNone/>
            </a:pPr>
            <a:r>
              <a:rPr lang="en-ZA" sz="2800" dirty="0"/>
              <a:t>	</a:t>
            </a:r>
            <a:r>
              <a:rPr lang="en-ZA" sz="2800" dirty="0" smtClean="0"/>
              <a:t>Indian cinematographic industry 4m 	people employed &amp; $2.3b</a:t>
            </a:r>
            <a:endParaRPr lang="en-ZA" sz="2800" dirty="0"/>
          </a:p>
          <a:p>
            <a:endParaRPr lang="en-ZA" sz="2800" dirty="0"/>
          </a:p>
        </p:txBody>
      </p:sp>
    </p:spTree>
    <p:extLst>
      <p:ext uri="{BB962C8B-B14F-4D97-AF65-F5344CB8AC3E}">
        <p14:creationId xmlns:p14="http://schemas.microsoft.com/office/powerpoint/2010/main" val="268109189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More stats…</a:t>
            </a:r>
            <a:endParaRPr lang="en-ZA" dirty="0"/>
          </a:p>
        </p:txBody>
      </p:sp>
      <p:sp>
        <p:nvSpPr>
          <p:cNvPr id="3" name="Content Placeholder 2"/>
          <p:cNvSpPr>
            <a:spLocks noGrp="1"/>
          </p:cNvSpPr>
          <p:nvPr>
            <p:ph idx="1"/>
          </p:nvPr>
        </p:nvSpPr>
        <p:spPr/>
        <p:txBody>
          <a:bodyPr/>
          <a:lstStyle/>
          <a:p>
            <a:r>
              <a:rPr lang="en-ZA" dirty="0"/>
              <a:t>In Latin America, the copyright industries contributed 2% to the GDP of Chile and 2.7% to its national employment between 1990 and </a:t>
            </a:r>
            <a:r>
              <a:rPr lang="en-ZA" dirty="0" smtClean="0"/>
              <a:t>1983</a:t>
            </a:r>
            <a:r>
              <a:rPr lang="en-ZA" dirty="0"/>
              <a:t>. </a:t>
            </a:r>
          </a:p>
          <a:p>
            <a:r>
              <a:rPr lang="en-ZA" dirty="0"/>
              <a:t>In Brazil, the cultural industries represented 6.7% of GDP and 5% of employment in 1986.</a:t>
            </a:r>
          </a:p>
          <a:p>
            <a:pPr marL="64008" indent="0">
              <a:buNone/>
            </a:pPr>
            <a:endParaRPr lang="en-ZA" dirty="0"/>
          </a:p>
        </p:txBody>
      </p:sp>
    </p:spTree>
    <p:extLst>
      <p:ext uri="{BB962C8B-B14F-4D97-AF65-F5344CB8AC3E}">
        <p14:creationId xmlns:p14="http://schemas.microsoft.com/office/powerpoint/2010/main" val="19921366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Now let us look at </a:t>
            </a:r>
            <a:r>
              <a:rPr lang="en-ZA" dirty="0" smtClean="0"/>
              <a:t>SA…</a:t>
            </a:r>
            <a:endParaRPr lang="en-ZA" dirty="0"/>
          </a:p>
        </p:txBody>
      </p:sp>
      <p:sp>
        <p:nvSpPr>
          <p:cNvPr id="3" name="Content Placeholder 2"/>
          <p:cNvSpPr>
            <a:spLocks noGrp="1"/>
          </p:cNvSpPr>
          <p:nvPr>
            <p:ph idx="1"/>
          </p:nvPr>
        </p:nvSpPr>
        <p:spPr/>
        <p:txBody>
          <a:bodyPr/>
          <a:lstStyle/>
          <a:p>
            <a:pPr marL="64008" indent="0">
              <a:buNone/>
            </a:pPr>
            <a:r>
              <a:rPr lang="en-ZA" dirty="0"/>
              <a:t>The </a:t>
            </a:r>
            <a:r>
              <a:rPr lang="en-ZA" dirty="0" smtClean="0"/>
              <a:t>DTI estimated in 2013 </a:t>
            </a:r>
            <a:r>
              <a:rPr lang="en-ZA" dirty="0"/>
              <a:t>that </a:t>
            </a:r>
            <a:r>
              <a:rPr lang="en-ZA" dirty="0" smtClean="0"/>
              <a:t>SA's </a:t>
            </a:r>
            <a:r>
              <a:rPr lang="en-ZA" dirty="0"/>
              <a:t>creative sector alone </a:t>
            </a:r>
            <a:r>
              <a:rPr lang="en-ZA" dirty="0" smtClean="0"/>
              <a:t>contributed </a:t>
            </a:r>
            <a:r>
              <a:rPr lang="en-ZA" dirty="0"/>
              <a:t>about R2-billion or 0.14% to South Africa's GDP annually. </a:t>
            </a:r>
            <a:endParaRPr lang="en-ZA" dirty="0" smtClean="0"/>
          </a:p>
          <a:p>
            <a:pPr marL="64008" indent="0">
              <a:buNone/>
            </a:pPr>
            <a:endParaRPr lang="en-ZA" dirty="0"/>
          </a:p>
          <a:p>
            <a:pPr marL="64008" indent="0">
              <a:buNone/>
            </a:pPr>
            <a:r>
              <a:rPr lang="en-ZA" dirty="0" smtClean="0"/>
              <a:t>In </a:t>
            </a:r>
            <a:r>
              <a:rPr lang="en-ZA" dirty="0"/>
              <a:t>addition, the sector provides jobs and income for approximately 38 000 people through an estimated 7 000 small enterprises</a:t>
            </a:r>
            <a:r>
              <a:rPr lang="en-ZA" dirty="0" smtClean="0"/>
              <a:t>.</a:t>
            </a:r>
          </a:p>
          <a:p>
            <a:pPr marL="64008" indent="0" algn="ctr">
              <a:buNone/>
            </a:pPr>
            <a:r>
              <a:rPr lang="en-ZA" b="1" dirty="0" smtClean="0">
                <a:solidFill>
                  <a:srgbClr val="FF0000"/>
                </a:solidFill>
              </a:rPr>
              <a:t>MORE CAN STILL BE DONE!!</a:t>
            </a:r>
            <a:endParaRPr lang="en-ZA" b="1" dirty="0">
              <a:solidFill>
                <a:srgbClr val="FF0000"/>
              </a:solidFill>
            </a:endParaRPr>
          </a:p>
        </p:txBody>
      </p:sp>
    </p:spTree>
    <p:extLst>
      <p:ext uri="{BB962C8B-B14F-4D97-AF65-F5344CB8AC3E}">
        <p14:creationId xmlns:p14="http://schemas.microsoft.com/office/powerpoint/2010/main" val="36808957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66843"/>
            <a:ext cx="7543800" cy="4708981"/>
          </a:xfrm>
          <a:prstGeom prst="rect">
            <a:avLst/>
          </a:prstGeom>
        </p:spPr>
        <p:txBody>
          <a:bodyPr wrap="square">
            <a:spAutoFit/>
          </a:bodyPr>
          <a:lstStyle/>
          <a:p>
            <a:r>
              <a:rPr lang="en-ZA" sz="2000" dirty="0"/>
              <a:t>The creative sector can also be used as a catalyst for rural economic development and for fostering expanded participation in the economy, especially by women and youth. </a:t>
            </a:r>
            <a:endParaRPr lang="en-ZA" sz="2000" dirty="0" smtClean="0"/>
          </a:p>
          <a:p>
            <a:endParaRPr lang="en-ZA" sz="2000" dirty="0" smtClean="0"/>
          </a:p>
          <a:p>
            <a:endParaRPr lang="en-ZA" sz="2000" dirty="0"/>
          </a:p>
          <a:p>
            <a:r>
              <a:rPr lang="en-ZA" sz="2000" dirty="0" smtClean="0"/>
              <a:t>Furthermore</a:t>
            </a:r>
            <a:r>
              <a:rPr lang="en-ZA" sz="2000" dirty="0"/>
              <a:t>, as the art of designing and producing cultural products is handed down from generation to generation, members of communities have an opportunity to work together and impart knowledge and social values to each other, especially the youth. </a:t>
            </a:r>
            <a:endParaRPr lang="en-ZA" sz="2000" dirty="0" smtClean="0"/>
          </a:p>
          <a:p>
            <a:endParaRPr lang="en-ZA" sz="2000" dirty="0"/>
          </a:p>
          <a:p>
            <a:endParaRPr lang="en-ZA" sz="2000" dirty="0" smtClean="0"/>
          </a:p>
          <a:p>
            <a:r>
              <a:rPr lang="en-ZA" sz="2000" b="1" dirty="0" smtClean="0">
                <a:solidFill>
                  <a:schemeClr val="accent1"/>
                </a:solidFill>
              </a:rPr>
              <a:t>This </a:t>
            </a:r>
            <a:r>
              <a:rPr lang="en-ZA" sz="2000" b="1" dirty="0">
                <a:solidFill>
                  <a:schemeClr val="accent1"/>
                </a:solidFill>
              </a:rPr>
              <a:t>contributes towards social cohesion and </a:t>
            </a:r>
            <a:r>
              <a:rPr lang="en-ZA" sz="2000" b="1" dirty="0" smtClean="0">
                <a:solidFill>
                  <a:schemeClr val="accent1"/>
                </a:solidFill>
              </a:rPr>
              <a:t>instils </a:t>
            </a:r>
            <a:r>
              <a:rPr lang="en-ZA" sz="2000" b="1" dirty="0">
                <a:solidFill>
                  <a:schemeClr val="accent1"/>
                </a:solidFill>
              </a:rPr>
              <a:t>the culture of respect, discipline and Ubuntu.</a:t>
            </a:r>
          </a:p>
        </p:txBody>
      </p:sp>
    </p:spTree>
    <p:extLst>
      <p:ext uri="{BB962C8B-B14F-4D97-AF65-F5344CB8AC3E}">
        <p14:creationId xmlns:p14="http://schemas.microsoft.com/office/powerpoint/2010/main" val="6025004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066801"/>
            <a:ext cx="6934200" cy="4154984"/>
          </a:xfrm>
          <a:prstGeom prst="rect">
            <a:avLst/>
          </a:prstGeom>
          <a:noFill/>
        </p:spPr>
        <p:txBody>
          <a:bodyPr wrap="square" rtlCol="0">
            <a:spAutoFit/>
          </a:bodyPr>
          <a:lstStyle/>
          <a:p>
            <a:r>
              <a:rPr lang="en-ZA" sz="2400" dirty="0"/>
              <a:t>It is for these reasons that we continue to say that cultural heritage represent both an economic activity and a cultural practice. </a:t>
            </a:r>
            <a:endParaRPr lang="en-ZA" sz="2400" dirty="0" smtClean="0"/>
          </a:p>
          <a:p>
            <a:endParaRPr lang="en-ZA" sz="2400" dirty="0" smtClean="0"/>
          </a:p>
          <a:p>
            <a:r>
              <a:rPr lang="en-ZA" sz="2400" b="1" dirty="0" smtClean="0">
                <a:solidFill>
                  <a:schemeClr val="accent1"/>
                </a:solidFill>
              </a:rPr>
              <a:t>Moreover </a:t>
            </a:r>
            <a:r>
              <a:rPr lang="en-ZA" sz="2400" b="1" dirty="0">
                <a:solidFill>
                  <a:schemeClr val="accent1"/>
                </a:solidFill>
              </a:rPr>
              <a:t>tourists are often attracted to a particular area because of its cultural and heritage significance. </a:t>
            </a:r>
            <a:endParaRPr lang="en-ZA" sz="2400" b="1" dirty="0" smtClean="0">
              <a:solidFill>
                <a:schemeClr val="accent1"/>
              </a:solidFill>
            </a:endParaRPr>
          </a:p>
          <a:p>
            <a:endParaRPr lang="en-ZA" sz="2400" dirty="0"/>
          </a:p>
          <a:p>
            <a:r>
              <a:rPr lang="en-ZA" sz="2400" dirty="0" smtClean="0"/>
              <a:t> </a:t>
            </a:r>
            <a:r>
              <a:rPr lang="en-ZA" sz="2400" dirty="0"/>
              <a:t>While all this presents a very positive scenario for the creative industries in SA, we do face a very serious development problem. </a:t>
            </a:r>
          </a:p>
        </p:txBody>
      </p:sp>
    </p:spTree>
    <p:extLst>
      <p:ext uri="{BB962C8B-B14F-4D97-AF65-F5344CB8AC3E}">
        <p14:creationId xmlns:p14="http://schemas.microsoft.com/office/powerpoint/2010/main" val="7230269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182</TotalTime>
  <Words>1122</Words>
  <Application>Microsoft Office PowerPoint</Application>
  <PresentationFormat>On-screen Show (4:3)</PresentationFormat>
  <Paragraphs>107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Verve</vt:lpstr>
      <vt:lpstr>Arts, Youth and Local Economic Development</vt:lpstr>
      <vt:lpstr>The role of the creative industries in local economic development </vt:lpstr>
      <vt:lpstr>Millennium Development Goals</vt:lpstr>
      <vt:lpstr>Vision 2030 – The NDP</vt:lpstr>
      <vt:lpstr>The stats speak for themselves: </vt:lpstr>
      <vt:lpstr>More stats…</vt:lpstr>
      <vt:lpstr>Now let us look at 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Youth and Local Economic Development</dc:title>
  <dc:creator>Yekela, Noxolo</dc:creator>
  <cp:lastModifiedBy>Yekela, Noxolo</cp:lastModifiedBy>
  <cp:revision>23</cp:revision>
  <dcterms:created xsi:type="dcterms:W3CDTF">2006-08-16T00:00:00Z</dcterms:created>
  <dcterms:modified xsi:type="dcterms:W3CDTF">2016-01-13T23:11:53Z</dcterms:modified>
</cp:coreProperties>
</file>