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7" r:id="rId4"/>
    <p:sldId id="272" r:id="rId5"/>
    <p:sldId id="268" r:id="rId6"/>
    <p:sldId id="269" r:id="rId7"/>
    <p:sldId id="270" r:id="rId8"/>
    <p:sldId id="271" r:id="rId9"/>
    <p:sldId id="263" r:id="rId10"/>
    <p:sldId id="273" r:id="rId11"/>
    <p:sldId id="274" r:id="rId12"/>
    <p:sldId id="275" r:id="rId13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2A08"/>
    <a:srgbClr val="422C16"/>
    <a:srgbClr val="0C788E"/>
    <a:srgbClr val="006666"/>
    <a:srgbClr val="0099CC"/>
    <a:srgbClr val="660066"/>
    <a:srgbClr val="00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7323" autoAdjust="0"/>
    <p:restoredTop sz="94652" autoAdjust="0"/>
  </p:normalViewPr>
  <p:slideViewPr>
    <p:cSldViewPr showGuides="1">
      <p:cViewPr>
        <p:scale>
          <a:sx n="100" d="100"/>
          <a:sy n="100" d="100"/>
        </p:scale>
        <p:origin x="-106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A395B-A6A3-BE44-8037-46B119ADA53C}" type="datetimeFigureOut">
              <a:rPr lang="en-US" smtClean="0"/>
              <a:t>16/01/13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BAC49-7356-E943-AE0D-C7915ADF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67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2BA1A-D227-4FC9-8C32-81BCFA77DB2E}" type="slidenum">
              <a:rPr lang="en-ZA" smtClean="0"/>
              <a:t>5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FE0D36-D086-4B49-8960-C85F2853668D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B9B8B-0A3F-458B-BCA5-FF85D34005EA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B24F6-FD6D-435B-9CE2-E4620B16FBB8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0E3A4E-09D0-4AB0-B06C-E53AD2087342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EF1212-EA72-4229-8F36-7772D48AF39F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E1374-9D0A-43CA-997C-A5ACF3C27698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49763-482D-4800-A1B7-EF35F121B8DD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B2909-EECE-4B42-A26A-A43B1A43C715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82748-B3A4-4C28-BB5A-BCCC92F1B1AA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25977-84A1-4BC8-A4DF-A2A31229BF13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458DE-B570-45F2-953D-075B9E30FEAA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044203-4933-46A6-A241-F31CBA5D9860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900114" y="1772816"/>
            <a:ext cx="7271816" cy="647824"/>
          </a:xfrm>
        </p:spPr>
        <p:txBody>
          <a:bodyPr/>
          <a:lstStyle/>
          <a:p>
            <a:pPr eaLnBrk="1" hangingPunct="1">
              <a:defRPr/>
            </a:pPr>
            <a:r>
              <a:rPr lang="es-UY" altLang="en-US" sz="3600" b="1" dirty="0" smtClean="0">
                <a:solidFill>
                  <a:srgbClr val="FFC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</a:rPr>
              <a:t>ANDA PROJECTS REVIEW</a:t>
            </a:r>
            <a:endParaRPr lang="es-ES" altLang="en-US" sz="3600" b="1" dirty="0" smtClean="0">
              <a:solidFill>
                <a:srgbClr val="FFC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051" name="Rectangle 167"/>
          <p:cNvSpPr>
            <a:spLocks noChangeArrowheads="1"/>
          </p:cNvSpPr>
          <p:nvPr/>
        </p:nvSpPr>
        <p:spPr bwMode="auto">
          <a:xfrm>
            <a:off x="899592" y="5300663"/>
            <a:ext cx="3816871" cy="50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Presented </a:t>
            </a:r>
            <a:r>
              <a:rPr lang="es-ES" alt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by</a:t>
            </a:r>
            <a:r>
              <a:rPr lang="es-ES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s-ES" alt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Sure</a:t>
            </a:r>
            <a:r>
              <a:rPr lang="es-ES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s-ES" alt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Agri</a:t>
            </a:r>
            <a:endParaRPr lang="es-E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3276600" y="2700660"/>
            <a:ext cx="2590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ZA" altLang="en-US" u="sng" dirty="0" smtClean="0">
                <a:solidFill>
                  <a:srgbClr val="FFFFFF"/>
                </a:solidFill>
              </a:rPr>
              <a:t>January 2016</a:t>
            </a:r>
            <a:endParaRPr lang="en-ZA" altLang="en-US" u="sng" dirty="0">
              <a:solidFill>
                <a:srgbClr val="FFFFFF"/>
              </a:solidFill>
            </a:endParaRPr>
          </a:p>
        </p:txBody>
      </p:sp>
      <p:sp>
        <p:nvSpPr>
          <p:cNvPr id="5" name="Rectangle 150"/>
          <p:cNvSpPr txBox="1">
            <a:spLocks noChangeArrowheads="1"/>
          </p:cNvSpPr>
          <p:nvPr/>
        </p:nvSpPr>
        <p:spPr bwMode="auto">
          <a:xfrm>
            <a:off x="899592" y="3573016"/>
            <a:ext cx="72723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UY" altLang="en-US" sz="2800" b="1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iangUPC" panose="02020603050405020304" pitchFamily="18" charset="-34"/>
                <a:cs typeface="KodchiangUPC" panose="02020603050405020304" pitchFamily="18" charset="-34"/>
              </a:rPr>
              <a:t>ALFRED NZO DEVELOPMENT AGENCY</a:t>
            </a:r>
            <a:endParaRPr lang="es-ES" altLang="en-US" sz="2800" b="1" kern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dchiangUPC" panose="02020603050405020304" pitchFamily="18" charset="-34"/>
              <a:cs typeface="KodchiangUPC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826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 Century Schoolbook" panose="02040603050505020303" pitchFamily="18" charset="0"/>
                <a:cs typeface="Lucida Sans Unicode" panose="020B0602030504020204" pitchFamily="34" charset="0"/>
              </a:rPr>
              <a:t>ANDA PROJECT REVIEW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HIGH-IMPACT PROJECT POTENTIAL</a:t>
            </a:r>
          </a:p>
          <a:p>
            <a:pPr lvl="1"/>
            <a:r>
              <a:rPr lang="en-US" altLang="en-US" sz="2000" dirty="0" smtClean="0"/>
              <a:t>AMABHACA </a:t>
            </a:r>
            <a:r>
              <a:rPr lang="en-US" altLang="en-US" sz="2000" dirty="0"/>
              <a:t>CRAFT and B&amp;</a:t>
            </a:r>
            <a:r>
              <a:rPr lang="en-US" altLang="en-US" sz="2000" dirty="0" smtClean="0"/>
              <a:t>B</a:t>
            </a:r>
          </a:p>
          <a:p>
            <a:pPr lvl="2"/>
            <a:r>
              <a:rPr lang="en-US" altLang="en-US" sz="2000" dirty="0"/>
              <a:t>Prospects</a:t>
            </a:r>
          </a:p>
          <a:p>
            <a:pPr lvl="2"/>
            <a:r>
              <a:rPr lang="en-US" altLang="en-US" sz="2000" dirty="0"/>
              <a:t>ANDA </a:t>
            </a:r>
            <a:r>
              <a:rPr lang="en-US" altLang="en-US" sz="2000" dirty="0" smtClean="0"/>
              <a:t>impact</a:t>
            </a:r>
            <a:endParaRPr lang="en-US" altLang="en-US" sz="2000" dirty="0"/>
          </a:p>
          <a:p>
            <a:pPr lvl="1"/>
            <a:r>
              <a:rPr lang="en-US" altLang="en-US" sz="2000" dirty="0" smtClean="0"/>
              <a:t>FORT </a:t>
            </a:r>
            <a:r>
              <a:rPr lang="en-US" altLang="en-US" sz="2000" dirty="0"/>
              <a:t>DONALD </a:t>
            </a:r>
            <a:r>
              <a:rPr lang="en-US" altLang="en-US" sz="2000" dirty="0" smtClean="0"/>
              <a:t>TRADING</a:t>
            </a:r>
          </a:p>
          <a:p>
            <a:pPr lvl="2"/>
            <a:r>
              <a:rPr lang="en-US" altLang="en-US" sz="2000" dirty="0"/>
              <a:t>Prospects</a:t>
            </a:r>
          </a:p>
          <a:p>
            <a:pPr lvl="2"/>
            <a:r>
              <a:rPr lang="en-US" altLang="en-US" sz="2000" dirty="0"/>
              <a:t>ANDA </a:t>
            </a:r>
            <a:r>
              <a:rPr lang="en-US" altLang="en-US" sz="2000" dirty="0" smtClean="0"/>
              <a:t>impact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9665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826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 Century Schoolbook" panose="02040603050505020303" pitchFamily="18" charset="0"/>
                <a:cs typeface="Lucida Sans Unicode" panose="020B0602030504020204" pitchFamily="34" charset="0"/>
              </a:rPr>
              <a:t>ANDA PROJECT REVIEW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DEVELOPMENT PROCESS</a:t>
            </a:r>
          </a:p>
          <a:p>
            <a:pPr lvl="1"/>
            <a:r>
              <a:rPr lang="en-US" altLang="en-US" sz="2800" dirty="0" smtClean="0"/>
              <a:t>Focused rehabilitation </a:t>
            </a:r>
          </a:p>
          <a:p>
            <a:pPr lvl="1"/>
            <a:r>
              <a:rPr lang="en-US" altLang="en-US" sz="2800" dirty="0" smtClean="0"/>
              <a:t>Integration with Regional Commercial Opportunities</a:t>
            </a:r>
          </a:p>
          <a:p>
            <a:pPr lvl="1"/>
            <a:r>
              <a:rPr lang="en-US" altLang="en-US" sz="2800" smtClean="0"/>
              <a:t>Maximize </a:t>
            </a:r>
            <a:r>
              <a:rPr lang="en-US" altLang="en-US" sz="2800" dirty="0" smtClean="0"/>
              <a:t>commercial potential</a:t>
            </a:r>
          </a:p>
          <a:p>
            <a:pPr lvl="1"/>
            <a:r>
              <a:rPr lang="en-US" altLang="en-US" sz="2800" dirty="0" smtClean="0"/>
              <a:t>Replication potential</a:t>
            </a:r>
          </a:p>
          <a:p>
            <a:pPr lvl="1"/>
            <a:r>
              <a:rPr lang="en-US" altLang="en-US" sz="2800" dirty="0" smtClean="0"/>
              <a:t>Monitoring &amp; Evaluation</a:t>
            </a:r>
          </a:p>
          <a:p>
            <a:pPr lvl="1"/>
            <a:r>
              <a:rPr lang="en-US" altLang="en-US" sz="2800" dirty="0" smtClean="0"/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143784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u="sng" dirty="0" smtClean="0">
                <a:solidFill>
                  <a:schemeClr val="tx2"/>
                </a:solidFill>
              </a:rPr>
              <a:t>CONSIDERATIONS</a:t>
            </a:r>
            <a:endParaRPr lang="en-US" sz="3200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dirty="0" smtClean="0"/>
              <a:t>ANDA: the Development Agency</a:t>
            </a:r>
          </a:p>
          <a:p>
            <a:r>
              <a:rPr lang="en-US" sz="3200" dirty="0" smtClean="0"/>
              <a:t>Defining the Mission</a:t>
            </a:r>
          </a:p>
          <a:p>
            <a:r>
              <a:rPr lang="en-US" sz="3200" dirty="0" smtClean="0"/>
              <a:t>Creativity &amp; Innovation</a:t>
            </a:r>
          </a:p>
          <a:p>
            <a:r>
              <a:rPr lang="en-US" sz="3200" dirty="0" smtClean="0"/>
              <a:t>Sustainability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602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826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 Century Schoolbook" panose="02040603050505020303" pitchFamily="18" charset="0"/>
                <a:cs typeface="Lucida Sans Unicode" panose="020B0602030504020204" pitchFamily="34" charset="0"/>
              </a:rPr>
              <a:t>PRESENTATION AGENDA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8313" y="16287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dirty="0" smtClean="0"/>
              <a:t>INTRODUCTION</a:t>
            </a:r>
          </a:p>
          <a:p>
            <a:pPr eaLnBrk="1" hangingPunct="1"/>
            <a:r>
              <a:rPr lang="en-US" altLang="en-US" sz="2800" dirty="0" smtClean="0"/>
              <a:t>PROJECT PHILOSOPHY</a:t>
            </a:r>
          </a:p>
          <a:p>
            <a:pPr eaLnBrk="1" hangingPunct="1"/>
            <a:r>
              <a:rPr lang="en-US" altLang="en-US" sz="2800" dirty="0" smtClean="0"/>
              <a:t>REGIONAL PERSPECTIVE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PROJECTS </a:t>
            </a:r>
            <a:r>
              <a:rPr lang="en-US" altLang="en-US" sz="2800" dirty="0" smtClean="0"/>
              <a:t>OVERVIEW</a:t>
            </a:r>
          </a:p>
          <a:p>
            <a:pPr eaLnBrk="1" hangingPunct="1"/>
            <a:r>
              <a:rPr lang="en-US" altLang="en-US" sz="2800" dirty="0" smtClean="0"/>
              <a:t>GENERAL OBSERVATIONS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PROJECTS CLASSIFICATION </a:t>
            </a:r>
            <a:endParaRPr lang="en-US" altLang="en-US" sz="2800" dirty="0" smtClean="0"/>
          </a:p>
          <a:p>
            <a:pPr eaLnBrk="1" hangingPunct="1"/>
            <a:r>
              <a:rPr lang="en-US" altLang="en-US" sz="2800" smtClean="0"/>
              <a:t>CONSIDERATIONS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CLOSURE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SURE AGRI PROJECT PHILOSOPHY</a:t>
            </a:r>
            <a:endParaRPr lang="en-ZA" sz="3600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Initiatives Should Exploit Local Natural Advantages</a:t>
            </a:r>
          </a:p>
          <a:p>
            <a:r>
              <a:rPr lang="en-ZA" sz="2800" dirty="0" smtClean="0"/>
              <a:t>Derive Commercially Structured &amp; Focused Enterprises</a:t>
            </a:r>
          </a:p>
          <a:p>
            <a:r>
              <a:rPr lang="en-ZA" sz="2800" dirty="0" smtClean="0"/>
              <a:t>Private Sector Partnerships: Marketing &amp; Operational Support</a:t>
            </a:r>
          </a:p>
          <a:p>
            <a:r>
              <a:rPr lang="en-ZA" sz="2800" dirty="0" smtClean="0"/>
              <a:t>Institutional Governance</a:t>
            </a:r>
          </a:p>
          <a:p>
            <a:r>
              <a:rPr lang="en-ZA" sz="2800" dirty="0" smtClean="0"/>
              <a:t>Skills Capital Requirements</a:t>
            </a:r>
          </a:p>
          <a:p>
            <a:r>
              <a:rPr lang="en-ZA" sz="2800" dirty="0" smtClean="0"/>
              <a:t>Time-Based Mentoring Support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15259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REGIONAL PERSPECTIVE</a:t>
            </a:r>
            <a:endParaRPr lang="en-ZA" sz="3600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Natural Resources</a:t>
            </a:r>
          </a:p>
          <a:p>
            <a:r>
              <a:rPr lang="en-ZA" sz="2800" dirty="0" smtClean="0"/>
              <a:t>Private Sector investments</a:t>
            </a:r>
          </a:p>
          <a:p>
            <a:r>
              <a:rPr lang="en-ZA" sz="2800" dirty="0" smtClean="0"/>
              <a:t>Government initiatives</a:t>
            </a:r>
          </a:p>
          <a:p>
            <a:r>
              <a:rPr lang="en-ZA" sz="2800" dirty="0" smtClean="0"/>
              <a:t>Focus Sectors</a:t>
            </a:r>
          </a:p>
          <a:p>
            <a:r>
              <a:rPr lang="en-ZA" sz="2800" dirty="0" smtClean="0"/>
              <a:t>Markets</a:t>
            </a:r>
          </a:p>
          <a:p>
            <a:r>
              <a:rPr lang="en-ZA" sz="2800" dirty="0" smtClean="0"/>
              <a:t>Changing environment</a:t>
            </a:r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33165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Goxe</a:t>
            </a:r>
            <a:r>
              <a:rPr lang="en-ZA" sz="1900" dirty="0" smtClean="0"/>
              <a:t> Farming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Amabhaca</a:t>
            </a:r>
            <a:r>
              <a:rPr lang="en-ZA" sz="1900" dirty="0" smtClean="0"/>
              <a:t> Craft and B&amp;B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Khuthalani</a:t>
            </a:r>
            <a:r>
              <a:rPr lang="en-ZA" sz="1900" dirty="0" smtClean="0"/>
              <a:t> </a:t>
            </a:r>
            <a:r>
              <a:rPr lang="en-ZA" sz="1900" dirty="0" err="1" smtClean="0"/>
              <a:t>Sinosizo</a:t>
            </a:r>
            <a:r>
              <a:rPr lang="en-ZA" sz="1900" dirty="0" smtClean="0"/>
              <a:t> Poultry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Emfundisweni</a:t>
            </a:r>
            <a:r>
              <a:rPr lang="en-ZA" sz="1900" dirty="0" smtClean="0"/>
              <a:t> Skills Centre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smtClean="0"/>
              <a:t>Fort Donald Trading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Sapukanduku</a:t>
            </a:r>
            <a:r>
              <a:rPr lang="en-ZA" sz="1900" dirty="0" smtClean="0"/>
              <a:t> Farming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Khotso</a:t>
            </a:r>
            <a:r>
              <a:rPr lang="en-ZA" sz="1900" dirty="0" smtClean="0"/>
              <a:t> Pula </a:t>
            </a:r>
            <a:r>
              <a:rPr lang="en-ZA" sz="1900" dirty="0" err="1" smtClean="0"/>
              <a:t>Nala</a:t>
            </a:r>
            <a:r>
              <a:rPr lang="en-ZA" sz="1900" dirty="0" smtClean="0"/>
              <a:t> Farming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Raohang</a:t>
            </a:r>
            <a:r>
              <a:rPr lang="en-ZA" sz="1900" dirty="0" smtClean="0"/>
              <a:t> Craft &amp; Multi-Purpose Centre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Umzimvubu</a:t>
            </a:r>
            <a:r>
              <a:rPr lang="en-ZA" sz="1900" dirty="0" smtClean="0"/>
              <a:t> Leather Craft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Ematolweni</a:t>
            </a:r>
            <a:r>
              <a:rPr lang="en-ZA" sz="1900" dirty="0" smtClean="0"/>
              <a:t> Community Co-op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ZA" sz="1900" dirty="0" err="1" smtClean="0"/>
              <a:t>Baphumelele</a:t>
            </a:r>
            <a:r>
              <a:rPr lang="en-ZA" sz="1900" dirty="0" smtClean="0"/>
              <a:t> Co-op</a:t>
            </a:r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pPr marL="514350" indent="-514350">
              <a:buNone/>
            </a:pPr>
            <a:endParaRPr lang="en-ZA" dirty="0" smtClean="0"/>
          </a:p>
          <a:p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ZA" sz="1600" dirty="0" smtClean="0"/>
              <a:t>12</a:t>
            </a:r>
            <a:r>
              <a:rPr lang="en-ZA" sz="1900" dirty="0" smtClean="0"/>
              <a:t>.  </a:t>
            </a:r>
            <a:r>
              <a:rPr lang="en-ZA" sz="1900" dirty="0" err="1" smtClean="0"/>
              <a:t>Mbizana</a:t>
            </a:r>
            <a:r>
              <a:rPr lang="en-ZA" sz="1900" dirty="0" smtClean="0"/>
              <a:t> Youth Dev Centre</a:t>
            </a:r>
          </a:p>
          <a:p>
            <a:pPr>
              <a:buNone/>
            </a:pPr>
            <a:r>
              <a:rPr lang="en-ZA" sz="1900" dirty="0" smtClean="0"/>
              <a:t>13.  </a:t>
            </a:r>
            <a:r>
              <a:rPr lang="en-ZA" sz="1900" dirty="0" err="1" smtClean="0"/>
              <a:t>Nkantolo</a:t>
            </a:r>
            <a:r>
              <a:rPr lang="en-ZA" sz="1900" dirty="0" smtClean="0"/>
              <a:t> Heritage Centre</a:t>
            </a:r>
          </a:p>
          <a:p>
            <a:pPr>
              <a:buNone/>
            </a:pPr>
            <a:r>
              <a:rPr lang="en-ZA" sz="1900" dirty="0" smtClean="0"/>
              <a:t>14.  </a:t>
            </a:r>
            <a:r>
              <a:rPr lang="en-ZA" sz="1900" dirty="0" err="1" smtClean="0"/>
              <a:t>Kubha</a:t>
            </a:r>
            <a:r>
              <a:rPr lang="en-ZA" sz="1900" dirty="0" smtClean="0"/>
              <a:t> M-P Centre</a:t>
            </a:r>
          </a:p>
          <a:p>
            <a:pPr>
              <a:buNone/>
            </a:pPr>
            <a:r>
              <a:rPr lang="en-ZA" sz="1900" dirty="0" smtClean="0"/>
              <a:t>15.  OR Tambo Cultural Village</a:t>
            </a:r>
          </a:p>
          <a:p>
            <a:pPr>
              <a:buNone/>
            </a:pPr>
            <a:r>
              <a:rPr lang="en-ZA" sz="1900" dirty="0" smtClean="0"/>
              <a:t>16.  </a:t>
            </a:r>
            <a:r>
              <a:rPr lang="en-ZA" sz="1900" dirty="0" err="1" smtClean="0"/>
              <a:t>Matatiele</a:t>
            </a:r>
            <a:r>
              <a:rPr lang="en-ZA" sz="1900" dirty="0" smtClean="0"/>
              <a:t> – Energy Centre</a:t>
            </a:r>
          </a:p>
          <a:p>
            <a:pPr>
              <a:buNone/>
            </a:pPr>
            <a:r>
              <a:rPr lang="en-ZA" sz="1900" dirty="0" smtClean="0"/>
              <a:t>17.  </a:t>
            </a:r>
            <a:r>
              <a:rPr lang="en-ZA" sz="1900" dirty="0" err="1" smtClean="0"/>
              <a:t>Gwebindlala</a:t>
            </a:r>
            <a:r>
              <a:rPr lang="en-ZA" sz="1900" dirty="0" smtClean="0"/>
              <a:t> Piggery, Poultry &amp; Veg</a:t>
            </a:r>
          </a:p>
          <a:p>
            <a:pPr>
              <a:buNone/>
            </a:pPr>
            <a:r>
              <a:rPr lang="en-ZA" sz="1900" dirty="0" smtClean="0"/>
              <a:t>18.  Cedarville Poultry &amp; Veg</a:t>
            </a:r>
          </a:p>
          <a:p>
            <a:pPr>
              <a:buNone/>
            </a:pPr>
            <a:r>
              <a:rPr lang="en-ZA" sz="1900" dirty="0" smtClean="0"/>
              <a:t>19.  </a:t>
            </a:r>
            <a:r>
              <a:rPr lang="en-ZA" sz="1900" dirty="0" err="1" smtClean="0"/>
              <a:t>Msukeni</a:t>
            </a:r>
            <a:r>
              <a:rPr lang="en-ZA" sz="1900" dirty="0" smtClean="0"/>
              <a:t> Community Co-op</a:t>
            </a:r>
          </a:p>
          <a:p>
            <a:pPr>
              <a:buNone/>
            </a:pPr>
            <a:r>
              <a:rPr lang="en-ZA" sz="1900" dirty="0" smtClean="0"/>
              <a:t>20.  </a:t>
            </a:r>
            <a:r>
              <a:rPr lang="en-ZA" sz="1900" dirty="0" err="1" smtClean="0"/>
              <a:t>Mbizana</a:t>
            </a:r>
            <a:r>
              <a:rPr lang="en-ZA" sz="1900" dirty="0" smtClean="0"/>
              <a:t> Chicken Abattoir</a:t>
            </a:r>
          </a:p>
          <a:p>
            <a:pPr>
              <a:buNone/>
            </a:pPr>
            <a:r>
              <a:rPr lang="en-ZA" sz="1900" dirty="0" smtClean="0"/>
              <a:t>21.  </a:t>
            </a:r>
            <a:r>
              <a:rPr lang="en-ZA" sz="1900" dirty="0" err="1" smtClean="0"/>
              <a:t>Lugelweni</a:t>
            </a:r>
            <a:r>
              <a:rPr lang="en-ZA" sz="1900" dirty="0" smtClean="0"/>
              <a:t> Goose Down</a:t>
            </a:r>
          </a:p>
          <a:p>
            <a:pPr>
              <a:buNone/>
            </a:pPr>
            <a:r>
              <a:rPr lang="en-ZA" sz="1900" dirty="0" smtClean="0"/>
              <a:t>22.  </a:t>
            </a:r>
            <a:r>
              <a:rPr lang="en-ZA" sz="1900" dirty="0" err="1" smtClean="0"/>
              <a:t>Ingeli</a:t>
            </a:r>
            <a:r>
              <a:rPr lang="en-ZA" sz="1900" dirty="0" smtClean="0"/>
              <a:t> Lodge</a:t>
            </a:r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ASSESSED PROJECTS LIST</a:t>
            </a:r>
            <a:endParaRPr lang="en-ZA" sz="3600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653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ZA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PROJECTS: GENERAL OBSERVATIONS</a:t>
            </a:r>
            <a:endParaRPr lang="en-ZA" sz="3600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ZA" sz="2400" dirty="0" smtClean="0"/>
              <a:t>Inadequate Project Modelling</a:t>
            </a:r>
          </a:p>
          <a:p>
            <a:r>
              <a:rPr lang="en-ZA" sz="2400" dirty="0" smtClean="0"/>
              <a:t>Absence of Operational Business Plans</a:t>
            </a:r>
          </a:p>
          <a:p>
            <a:r>
              <a:rPr lang="en-ZA" sz="2400" dirty="0" smtClean="0"/>
              <a:t>Lack of Access to &amp; Formal Arrangements with Market Place</a:t>
            </a:r>
          </a:p>
          <a:p>
            <a:r>
              <a:rPr lang="en-ZA" sz="2400" dirty="0" smtClean="0"/>
              <a:t>Fictional Sustainability: Stipends &amp; Ceaseless Financial &amp; Operational Support</a:t>
            </a:r>
          </a:p>
          <a:p>
            <a:r>
              <a:rPr lang="en-ZA" sz="2400" dirty="0" smtClean="0"/>
              <a:t>Weak Institutional Governance: ANDA &amp; Projects</a:t>
            </a:r>
          </a:p>
          <a:p>
            <a:r>
              <a:rPr lang="en-ZA" sz="2400" dirty="0" smtClean="0"/>
              <a:t>Inadequate understanding of Commerce &amp; Operational Capacity</a:t>
            </a:r>
          </a:p>
          <a:p>
            <a:r>
              <a:rPr lang="en-ZA" sz="2400" dirty="0" smtClean="0"/>
              <a:t>Poor &amp; Non-existence of Operational Support Networks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327743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ZA" sz="1600" dirty="0" err="1" smtClean="0"/>
              <a:t>Sapukanduku</a:t>
            </a:r>
            <a:r>
              <a:rPr lang="en-ZA" sz="1600" dirty="0" smtClean="0"/>
              <a:t> Farming</a:t>
            </a:r>
          </a:p>
          <a:p>
            <a:pPr>
              <a:buNone/>
            </a:pPr>
            <a:endParaRPr lang="en-ZA" sz="1600" dirty="0" smtClean="0"/>
          </a:p>
          <a:p>
            <a:r>
              <a:rPr lang="en-ZA" sz="1600" dirty="0" err="1" smtClean="0"/>
              <a:t>Khotso</a:t>
            </a:r>
            <a:r>
              <a:rPr lang="en-ZA" sz="1600" dirty="0" smtClean="0"/>
              <a:t> Pula </a:t>
            </a:r>
            <a:r>
              <a:rPr lang="en-ZA" sz="1600" dirty="0" err="1" smtClean="0"/>
              <a:t>Nala</a:t>
            </a:r>
            <a:r>
              <a:rPr lang="en-ZA" sz="1600" dirty="0" smtClean="0"/>
              <a:t> Farming</a:t>
            </a:r>
          </a:p>
          <a:p>
            <a:pPr>
              <a:buNone/>
            </a:pPr>
            <a:endParaRPr lang="en-ZA" sz="1600" dirty="0" smtClean="0"/>
          </a:p>
          <a:p>
            <a:r>
              <a:rPr lang="en-ZA" sz="1600" dirty="0" err="1" smtClean="0"/>
              <a:t>Raohang</a:t>
            </a:r>
            <a:r>
              <a:rPr lang="en-ZA" sz="1600" dirty="0" smtClean="0"/>
              <a:t> Craft &amp; Multi-Purpose Centre</a:t>
            </a:r>
          </a:p>
          <a:p>
            <a:pPr>
              <a:buNone/>
            </a:pPr>
            <a:endParaRPr lang="en-ZA" sz="1600" dirty="0" smtClean="0"/>
          </a:p>
          <a:p>
            <a:r>
              <a:rPr lang="en-ZA" sz="1600" dirty="0" err="1" smtClean="0"/>
              <a:t>Umzimvubu</a:t>
            </a:r>
            <a:r>
              <a:rPr lang="en-ZA" sz="1600" dirty="0" smtClean="0"/>
              <a:t> Leather Craft</a:t>
            </a:r>
          </a:p>
          <a:p>
            <a:pPr>
              <a:buNone/>
            </a:pPr>
            <a:endParaRPr lang="en-ZA" sz="1600" dirty="0" smtClean="0"/>
          </a:p>
          <a:p>
            <a:r>
              <a:rPr lang="en-ZA" sz="1600" dirty="0" err="1" smtClean="0"/>
              <a:t>Ematolweni</a:t>
            </a:r>
            <a:r>
              <a:rPr lang="en-ZA" sz="1600" dirty="0" smtClean="0"/>
              <a:t> Community Coop</a:t>
            </a:r>
          </a:p>
          <a:p>
            <a:pPr>
              <a:buNone/>
            </a:pPr>
            <a:endParaRPr lang="en-ZA" sz="1600" dirty="0" smtClean="0"/>
          </a:p>
          <a:p>
            <a:r>
              <a:rPr lang="en-ZA" sz="2000" dirty="0" err="1" smtClean="0"/>
              <a:t>Msukeni</a:t>
            </a:r>
            <a:r>
              <a:rPr lang="en-ZA" sz="2000" dirty="0" smtClean="0"/>
              <a:t> Community Coop</a:t>
            </a:r>
            <a:endParaRPr lang="en-ZA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ZA" sz="2000" dirty="0" err="1" smtClean="0"/>
              <a:t>Goxe</a:t>
            </a:r>
            <a:r>
              <a:rPr lang="en-ZA" sz="2000" dirty="0" smtClean="0"/>
              <a:t> Farming</a:t>
            </a:r>
          </a:p>
          <a:p>
            <a:pPr>
              <a:buNone/>
            </a:pPr>
            <a:endParaRPr lang="en-ZA" sz="2000" dirty="0" smtClean="0"/>
          </a:p>
          <a:p>
            <a:r>
              <a:rPr lang="en-ZA" sz="2000" dirty="0" err="1" smtClean="0"/>
              <a:t>Amabhaca</a:t>
            </a:r>
            <a:r>
              <a:rPr lang="en-ZA" sz="2000" dirty="0" smtClean="0"/>
              <a:t> Craft and B&amp;B</a:t>
            </a:r>
          </a:p>
          <a:p>
            <a:pPr>
              <a:buNone/>
            </a:pPr>
            <a:endParaRPr lang="en-ZA" sz="2000" dirty="0" smtClean="0"/>
          </a:p>
          <a:p>
            <a:r>
              <a:rPr lang="en-ZA" sz="2000" dirty="0" err="1" smtClean="0"/>
              <a:t>Khuthalani</a:t>
            </a:r>
            <a:r>
              <a:rPr lang="en-ZA" sz="2000" dirty="0" smtClean="0"/>
              <a:t> </a:t>
            </a:r>
            <a:r>
              <a:rPr lang="en-ZA" sz="2000" dirty="0" err="1" smtClean="0"/>
              <a:t>Sinosizo</a:t>
            </a:r>
            <a:r>
              <a:rPr lang="en-ZA" sz="2000" dirty="0" smtClean="0"/>
              <a:t> Poultry</a:t>
            </a:r>
          </a:p>
          <a:p>
            <a:pPr>
              <a:buNone/>
            </a:pPr>
            <a:endParaRPr lang="en-ZA" sz="2000" dirty="0" smtClean="0"/>
          </a:p>
          <a:p>
            <a:r>
              <a:rPr lang="en-ZA" sz="2000" dirty="0" err="1" smtClean="0"/>
              <a:t>Emfundisweni</a:t>
            </a:r>
            <a:r>
              <a:rPr lang="en-ZA" sz="2000" dirty="0" smtClean="0"/>
              <a:t> Skills Centre</a:t>
            </a:r>
          </a:p>
          <a:p>
            <a:pPr>
              <a:buNone/>
            </a:pPr>
            <a:endParaRPr lang="en-ZA" sz="2000" dirty="0" smtClean="0"/>
          </a:p>
          <a:p>
            <a:r>
              <a:rPr lang="en-ZA" sz="2000" dirty="0" smtClean="0"/>
              <a:t>Fort Donald</a:t>
            </a:r>
            <a:endParaRPr lang="en-ZA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ASSESSED PROJECTS: CLASSIFICATION </a:t>
            </a:r>
            <a:endParaRPr lang="en-ZA" sz="3600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2000" u="sng" dirty="0" smtClean="0"/>
              <a:t>HIGH IMPACT POTENTIAL</a:t>
            </a:r>
            <a:endParaRPr lang="en-ZA" sz="2000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2000" u="sng" dirty="0" smtClean="0"/>
              <a:t>REHABILITATION POTENTIAL</a:t>
            </a:r>
            <a:endParaRPr lang="en-ZA" sz="2000" u="sng" dirty="0"/>
          </a:p>
        </p:txBody>
      </p:sp>
    </p:spTree>
    <p:extLst>
      <p:ext uri="{BB962C8B-B14F-4D97-AF65-F5344CB8AC3E}">
        <p14:creationId xmlns:p14="http://schemas.microsoft.com/office/powerpoint/2010/main" val="3584776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ZA" sz="1600" dirty="0" err="1" smtClean="0"/>
              <a:t>Gwebindlala</a:t>
            </a:r>
            <a:r>
              <a:rPr lang="en-ZA" sz="1600" dirty="0" smtClean="0"/>
              <a:t> Piggery, Poultry &amp; Veg</a:t>
            </a:r>
          </a:p>
          <a:p>
            <a:pPr>
              <a:buNone/>
            </a:pPr>
            <a:endParaRPr lang="en-ZA" sz="1600" dirty="0" smtClean="0"/>
          </a:p>
          <a:p>
            <a:r>
              <a:rPr lang="en-ZA" sz="1600" dirty="0" smtClean="0"/>
              <a:t>Cedarville Poultry &amp; Veg</a:t>
            </a:r>
          </a:p>
          <a:p>
            <a:pPr>
              <a:buNone/>
            </a:pPr>
            <a:endParaRPr lang="en-ZA" sz="1600" dirty="0" smtClean="0"/>
          </a:p>
          <a:p>
            <a:r>
              <a:rPr lang="en-ZA" sz="1600" dirty="0" err="1" smtClean="0"/>
              <a:t>Mbizana</a:t>
            </a:r>
            <a:r>
              <a:rPr lang="en-ZA" sz="1600" dirty="0" smtClean="0"/>
              <a:t> Chicken Abattoir</a:t>
            </a:r>
          </a:p>
          <a:p>
            <a:pPr>
              <a:buNone/>
            </a:pPr>
            <a:endParaRPr lang="en-ZA" sz="1600" dirty="0" smtClean="0"/>
          </a:p>
          <a:p>
            <a:r>
              <a:rPr lang="en-ZA" sz="1600" dirty="0" err="1" smtClean="0"/>
              <a:t>Lugelweni</a:t>
            </a:r>
            <a:r>
              <a:rPr lang="en-ZA" sz="1600" dirty="0" smtClean="0"/>
              <a:t> Goose Down</a:t>
            </a:r>
          </a:p>
          <a:p>
            <a:pPr>
              <a:buNone/>
            </a:pPr>
            <a:endParaRPr lang="en-ZA" sz="1600" dirty="0" smtClean="0"/>
          </a:p>
          <a:p>
            <a:r>
              <a:rPr lang="en-ZA" sz="1600" dirty="0" err="1" smtClean="0"/>
              <a:t>Ingeli</a:t>
            </a:r>
            <a:r>
              <a:rPr lang="en-ZA" sz="1600" dirty="0" smtClean="0"/>
              <a:t> Lodge</a:t>
            </a:r>
          </a:p>
          <a:p>
            <a:endParaRPr lang="en-ZA" sz="1600" dirty="0"/>
          </a:p>
          <a:p>
            <a:r>
              <a:rPr lang="en-ZA" sz="1600" dirty="0" err="1" smtClean="0"/>
              <a:t>Baphumelele</a:t>
            </a:r>
            <a:r>
              <a:rPr lang="en-ZA" sz="1600" dirty="0" smtClean="0"/>
              <a:t> Co-op</a:t>
            </a:r>
            <a:endParaRPr lang="en-ZA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ZA" sz="2000" dirty="0" smtClean="0"/>
              <a:t>Mbizana Youth Dev Centre</a:t>
            </a:r>
          </a:p>
          <a:p>
            <a:pPr>
              <a:buNone/>
            </a:pPr>
            <a:endParaRPr lang="en-ZA" sz="2000" dirty="0" smtClean="0"/>
          </a:p>
          <a:p>
            <a:r>
              <a:rPr lang="en-ZA" sz="2000" dirty="0" err="1" smtClean="0"/>
              <a:t>Nkantolo</a:t>
            </a:r>
            <a:r>
              <a:rPr lang="en-ZA" sz="2000" dirty="0" smtClean="0"/>
              <a:t> Heritage Centre</a:t>
            </a:r>
          </a:p>
          <a:p>
            <a:pPr>
              <a:buNone/>
            </a:pPr>
            <a:endParaRPr lang="en-ZA" sz="2000" dirty="0" smtClean="0"/>
          </a:p>
          <a:p>
            <a:r>
              <a:rPr lang="en-ZA" sz="2000" dirty="0" err="1" smtClean="0"/>
              <a:t>Kubha</a:t>
            </a:r>
            <a:r>
              <a:rPr lang="en-ZA" sz="2000" dirty="0" smtClean="0"/>
              <a:t> M-P Centre</a:t>
            </a:r>
          </a:p>
          <a:p>
            <a:pPr>
              <a:buNone/>
            </a:pPr>
            <a:endParaRPr lang="en-ZA" sz="2000" dirty="0" smtClean="0"/>
          </a:p>
          <a:p>
            <a:r>
              <a:rPr lang="en-ZA" sz="2000" dirty="0" smtClean="0"/>
              <a:t>OR Tambo Cultural Village</a:t>
            </a:r>
          </a:p>
          <a:p>
            <a:pPr>
              <a:buNone/>
            </a:pPr>
            <a:endParaRPr lang="en-ZA" sz="2000" dirty="0" smtClean="0"/>
          </a:p>
          <a:p>
            <a:r>
              <a:rPr lang="en-ZA" sz="2000" dirty="0" smtClean="0"/>
              <a:t>Matatiele – Energy Centre</a:t>
            </a:r>
            <a:endParaRPr lang="en-ZA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ASSESSED PROJECTS: CLASSIFICATION </a:t>
            </a:r>
            <a:endParaRPr lang="en-ZA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ZA" sz="1800" u="sng" dirty="0" smtClean="0"/>
              <a:t>INCOME GENERATION POTENTIAL</a:t>
            </a:r>
            <a:endParaRPr lang="en-ZA" sz="1800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1800" u="sng" dirty="0" smtClean="0"/>
              <a:t>LIMITED POTENTIAL</a:t>
            </a:r>
            <a:endParaRPr lang="en-ZA" sz="1800" u="sng" dirty="0"/>
          </a:p>
        </p:txBody>
      </p:sp>
    </p:spTree>
    <p:extLst>
      <p:ext uri="{BB962C8B-B14F-4D97-AF65-F5344CB8AC3E}">
        <p14:creationId xmlns:p14="http://schemas.microsoft.com/office/powerpoint/2010/main" val="1309124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826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2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 Century Schoolbook" panose="02040603050505020303" pitchFamily="18" charset="0"/>
                <a:cs typeface="Lucida Sans Unicode" panose="020B0602030504020204" pitchFamily="34" charset="0"/>
              </a:rPr>
              <a:t>ANDA PROJECT REVIEW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HIGH-IMPACT PROJECT POTENTIAL</a:t>
            </a:r>
          </a:p>
          <a:p>
            <a:pPr lvl="1"/>
            <a:r>
              <a:rPr lang="en-US" altLang="en-US" sz="2000" dirty="0" smtClean="0"/>
              <a:t>KHUTHALANI </a:t>
            </a:r>
            <a:r>
              <a:rPr lang="en-US" altLang="en-US" sz="2000" dirty="0"/>
              <a:t>SINOSIZO </a:t>
            </a:r>
            <a:r>
              <a:rPr lang="en-US" altLang="en-US" sz="2000" dirty="0" smtClean="0"/>
              <a:t>POULTRY</a:t>
            </a:r>
          </a:p>
          <a:p>
            <a:pPr lvl="2"/>
            <a:r>
              <a:rPr lang="en-US" altLang="en-US" sz="2000" dirty="0" smtClean="0"/>
              <a:t>Prospects</a:t>
            </a:r>
          </a:p>
          <a:p>
            <a:pPr lvl="2"/>
            <a:r>
              <a:rPr lang="en-US" altLang="en-US" sz="2000" dirty="0" smtClean="0"/>
              <a:t>ANDA impact</a:t>
            </a:r>
          </a:p>
          <a:p>
            <a:pPr lvl="1"/>
            <a:r>
              <a:rPr lang="en-US" altLang="en-US" sz="2000" dirty="0"/>
              <a:t>GOXE </a:t>
            </a:r>
            <a:r>
              <a:rPr lang="en-US" altLang="en-US" sz="2000" dirty="0" smtClean="0"/>
              <a:t>FARMING</a:t>
            </a:r>
          </a:p>
          <a:p>
            <a:pPr lvl="2"/>
            <a:r>
              <a:rPr lang="en-US" altLang="en-US" sz="2000" dirty="0"/>
              <a:t>Prospects</a:t>
            </a:r>
          </a:p>
          <a:p>
            <a:pPr lvl="2"/>
            <a:r>
              <a:rPr lang="en-US" altLang="en-US" sz="2000" dirty="0"/>
              <a:t>ANDA </a:t>
            </a:r>
            <a:r>
              <a:rPr lang="en-US" altLang="en-US" sz="2000" dirty="0" smtClean="0"/>
              <a:t>impact</a:t>
            </a:r>
            <a:endParaRPr lang="en-US" altLang="en-US" sz="2000" dirty="0"/>
          </a:p>
          <a:p>
            <a:pPr lvl="1"/>
            <a:r>
              <a:rPr lang="en-US" altLang="en-US" sz="2000" dirty="0" smtClean="0"/>
              <a:t>EMFUNDISWENI </a:t>
            </a:r>
            <a:r>
              <a:rPr lang="en-US" altLang="en-US" sz="2000" dirty="0"/>
              <a:t>SKILLS </a:t>
            </a:r>
            <a:r>
              <a:rPr lang="en-US" altLang="en-US" sz="2000" dirty="0" smtClean="0"/>
              <a:t>CENTRE</a:t>
            </a:r>
          </a:p>
          <a:p>
            <a:pPr lvl="2"/>
            <a:r>
              <a:rPr lang="en-US" altLang="en-US" sz="2000" dirty="0"/>
              <a:t>Prospects</a:t>
            </a:r>
          </a:p>
          <a:p>
            <a:pPr lvl="2"/>
            <a:r>
              <a:rPr lang="en-US" altLang="en-US" sz="2000" dirty="0"/>
              <a:t>ANDA </a:t>
            </a:r>
            <a:r>
              <a:rPr lang="en-US" altLang="en-US" sz="2000" dirty="0" smtClean="0"/>
              <a:t>impact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61711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6758</TotalTime>
  <Words>422</Words>
  <Application>Microsoft Macintosh PowerPoint</Application>
  <PresentationFormat>On-screen Show (4:3)</PresentationFormat>
  <Paragraphs>143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Horizon</vt:lpstr>
      <vt:lpstr>ANDA PROJECTS REVIEW</vt:lpstr>
      <vt:lpstr>PRESENTATION AGENDA</vt:lpstr>
      <vt:lpstr>SURE AGRI PROJECT PHILOSOPHY</vt:lpstr>
      <vt:lpstr>REGIONAL PERSPECTIVE</vt:lpstr>
      <vt:lpstr>ASSESSED PROJECTS LIST</vt:lpstr>
      <vt:lpstr>PROJECTS: GENERAL OBSERVATIONS</vt:lpstr>
      <vt:lpstr>ASSESSED PROJECTS: CLASSIFICATION </vt:lpstr>
      <vt:lpstr>ASSESSED PROJECTS: CLASSIFICATION </vt:lpstr>
      <vt:lpstr>ANDA PROJECT REVIEW</vt:lpstr>
      <vt:lpstr>ANDA PROJECT REVIEW</vt:lpstr>
      <vt:lpstr>ANDA PROJECT REVIEW</vt:lpstr>
      <vt:lpstr>CONSIDERATIONS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Sithembisi Mashologu</cp:lastModifiedBy>
  <cp:revision>787</cp:revision>
  <cp:lastPrinted>2015-03-27T10:13:25Z</cp:lastPrinted>
  <dcterms:created xsi:type="dcterms:W3CDTF">2010-05-23T14:28:12Z</dcterms:created>
  <dcterms:modified xsi:type="dcterms:W3CDTF">2016-01-14T00:01:37Z</dcterms:modified>
</cp:coreProperties>
</file>