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7" r:id="rId19"/>
    <p:sldId id="278" r:id="rId20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272" y="43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3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4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2105C-D333-FC49-AB4E-F6B959367D3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1934-7AC0-AB4F-BC5B-11BF715B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113"/>
            <a:ext cx="10688638" cy="755639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488832" cy="3312368"/>
          </a:xfrm>
        </p:spPr>
        <p:txBody>
          <a:bodyPr>
            <a:normAutofit fontScale="70000" lnSpcReduction="20000"/>
          </a:bodyPr>
          <a:lstStyle/>
          <a:p>
            <a:endParaRPr lang="en-ZA" b="1" dirty="0" smtClean="0"/>
          </a:p>
          <a:p>
            <a:r>
              <a:rPr lang="en-ZA" sz="5700" b="1" dirty="0" smtClean="0">
                <a:solidFill>
                  <a:schemeClr val="tx1"/>
                </a:solidFill>
              </a:rPr>
              <a:t>MATATIELE LOCAL MUNICIPALITY</a:t>
            </a:r>
          </a:p>
          <a:p>
            <a:endParaRPr lang="en-ZA" b="1" dirty="0" smtClean="0">
              <a:solidFill>
                <a:schemeClr val="tx1"/>
              </a:solidFill>
            </a:endParaRPr>
          </a:p>
          <a:p>
            <a:r>
              <a:rPr lang="en-ZA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ZA" b="1" smtClean="0">
                <a:solidFill>
                  <a:schemeClr val="tx1"/>
                </a:solidFill>
              </a:rPr>
              <a:t>ANDA STRATEGY </a:t>
            </a:r>
            <a:r>
              <a:rPr lang="en-ZA" b="1" dirty="0" smtClean="0">
                <a:solidFill>
                  <a:schemeClr val="tx1"/>
                </a:solidFill>
              </a:rPr>
              <a:t>PLANNING SESSION</a:t>
            </a:r>
          </a:p>
          <a:p>
            <a:r>
              <a:rPr lang="en-ZA" b="1" dirty="0" smtClean="0">
                <a:solidFill>
                  <a:schemeClr val="tx1"/>
                </a:solidFill>
              </a:rPr>
              <a:t>14 JANUARY 2016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5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97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63040" y="274638"/>
            <a:ext cx="885444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fontScale="975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ACHIEVEMENTS</a:t>
            </a:r>
            <a:r>
              <a:rPr lang="en-ZA" sz="4000" b="1" dirty="0" smtClean="0">
                <a:solidFill>
                  <a:prstClr val="black"/>
                </a:solidFill>
              </a:rPr>
              <a:t>  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00200"/>
            <a:ext cx="9013624" cy="4800600"/>
          </a:xfrm>
          <a:prstGeom prst="rect">
            <a:avLst/>
          </a:prstGeom>
        </p:spPr>
        <p:txBody>
          <a:bodyPr vert="horz" lIns="104287" tIns="52144" rIns="104287" bIns="52144" rtlCol="0">
            <a:normAutofit fontScale="92500" lnSpcReduction="10000"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endParaRPr lang="en-ZA" sz="2800" b="1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</a:rPr>
              <a:t>Destination Marketing  events  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Music Festival  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Tourism Celebration 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Matat Fees.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Mehloding Heritage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</a:rPr>
              <a:t>Established Strategic Partnerships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SMME Development  - MOU with SEDA</a:t>
            </a:r>
          </a:p>
          <a:p>
            <a:pPr lvl="1" algn="just"/>
            <a:r>
              <a:rPr lang="en-ZA" dirty="0" smtClean="0">
                <a:solidFill>
                  <a:prstClr val="black"/>
                </a:solidFill>
              </a:rPr>
              <a:t>- Agriculture - World Vision.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ZA" sz="2800" dirty="0" smtClean="0">
                <a:solidFill>
                  <a:prstClr val="black"/>
                </a:solidFill>
              </a:rPr>
              <a:t>Policies &amp; By Laws  - LED Policy, Liquor Trading Bylaw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ZA" sz="1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8840" y="274638"/>
            <a:ext cx="80772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ACHIEVEMENTS Contd…..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98320"/>
            <a:ext cx="9265920" cy="432784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Land audit.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Installation of GIS System.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Land Lease and disposal Policy.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Land Use Management System By Law.</a:t>
            </a:r>
            <a:endParaRPr lang="en-ZA" dirty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Implementation of Spluma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2" y="187652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18359" y="274638"/>
            <a:ext cx="7733465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smtClean="0"/>
              <a:t>CHALLENGES &amp; STRATEGIES</a:t>
            </a:r>
            <a:endParaRPr lang="en-ZA" b="1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44843"/>
              </p:ext>
            </p:extLst>
          </p:nvPr>
        </p:nvGraphicFramePr>
        <p:xfrm>
          <a:off x="467544" y="1268760"/>
          <a:ext cx="9895656" cy="522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632"/>
                <a:gridCol w="3485512"/>
                <a:gridCol w="3485512"/>
              </a:tblGrid>
              <a:tr h="844312">
                <a:tc>
                  <a:txBody>
                    <a:bodyPr/>
                    <a:lstStyle/>
                    <a:p>
                      <a:r>
                        <a:rPr lang="en-ZA" dirty="0" smtClean="0"/>
                        <a:t>CHALLENGE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BACKGROUND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PROPOSED STRATEGY</a:t>
                      </a:r>
                      <a:endParaRPr lang="en-ZA" dirty="0"/>
                    </a:p>
                  </a:txBody>
                  <a:tcPr/>
                </a:tc>
              </a:tr>
              <a:tr h="14597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Funding of Anchor projects.</a:t>
                      </a:r>
                    </a:p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000" baseline="0" dirty="0" smtClean="0"/>
                        <a:t> Readiness to access funding Opportunities when there are open funding windows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Mobilise resources - Early packaging of projects and feasibility studies. </a:t>
                      </a:r>
                      <a:endParaRPr lang="en-ZA" sz="2000" dirty="0"/>
                    </a:p>
                  </a:txBody>
                  <a:tcPr/>
                </a:tc>
              </a:tr>
              <a:tr h="10173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Limited supervisory staff 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Need for specialised 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Filling of vacant positions </a:t>
                      </a:r>
                    </a:p>
                  </a:txBody>
                  <a:tcPr/>
                </a:tc>
              </a:tr>
              <a:tr h="1902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Insufficient budget (within the Municipality) for LED programmes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Need</a:t>
                      </a:r>
                      <a:r>
                        <a:rPr lang="en-ZA" sz="2000" baseline="0" dirty="0" smtClean="0"/>
                        <a:t> for outweighing the available financial resources.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Increase in budget allocation for LED programmes</a:t>
                      </a:r>
                    </a:p>
                    <a:p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59280" y="274638"/>
            <a:ext cx="818388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smtClean="0">
                <a:solidFill>
                  <a:prstClr val="black"/>
                </a:solidFill>
              </a:rPr>
              <a:t>CHALLENGES &amp; STRATEGIES</a:t>
            </a:r>
            <a:endParaRPr lang="en-Z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5180"/>
              </p:ext>
            </p:extLst>
          </p:nvPr>
        </p:nvGraphicFramePr>
        <p:xfrm>
          <a:off x="395534" y="1798321"/>
          <a:ext cx="9769546" cy="523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306"/>
                <a:gridCol w="3468466"/>
                <a:gridCol w="3785774"/>
              </a:tblGrid>
              <a:tr h="457370">
                <a:tc>
                  <a:txBody>
                    <a:bodyPr/>
                    <a:lstStyle/>
                    <a:p>
                      <a:r>
                        <a:rPr lang="en-ZA" dirty="0" smtClean="0"/>
                        <a:t>CHALLENGES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BACKGROUND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STRATGEGIES</a:t>
                      </a:r>
                      <a:endParaRPr lang="en-ZA" dirty="0"/>
                    </a:p>
                  </a:txBody>
                  <a:tcPr/>
                </a:tc>
              </a:tr>
              <a:tr h="1663873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effectLst/>
                        </a:rPr>
                        <a:t>Management of Contraventions.</a:t>
                      </a: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6062" marR="66062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Increased</a:t>
                      </a:r>
                      <a:r>
                        <a:rPr lang="en-ZA" sz="2000" baseline="0" dirty="0" smtClean="0"/>
                        <a:t> non- compliance with By- Laws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Prompt</a:t>
                      </a:r>
                      <a:r>
                        <a:rPr lang="en-ZA" sz="2000" baseline="0" dirty="0" smtClean="0"/>
                        <a:t> identification &amp; Notification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aseline="0" dirty="0" smtClean="0"/>
                        <a:t>Legal litigation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Weekly</a:t>
                      </a:r>
                      <a:r>
                        <a:rPr lang="en-ZA" sz="2000" baseline="0" dirty="0" smtClean="0"/>
                        <a:t> Operational Plan for enforcement of Contraventions</a:t>
                      </a:r>
                      <a:endParaRPr lang="en-ZA" sz="2000" dirty="0"/>
                    </a:p>
                  </a:txBody>
                  <a:tcPr/>
                </a:tc>
              </a:tr>
              <a:tr h="1035996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effectLst/>
                        </a:rPr>
                        <a:t>High housing</a:t>
                      </a:r>
                      <a:r>
                        <a:rPr lang="en-ZA" sz="2000" kern="1200" baseline="0" dirty="0" smtClean="0">
                          <a:effectLst/>
                        </a:rPr>
                        <a:t>  demand </a:t>
                      </a:r>
                      <a:r>
                        <a:rPr lang="en-ZA" sz="20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062" marR="66062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Rental housing Demand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Middle income housing demand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Pro-active planning and survey of land</a:t>
                      </a:r>
                      <a:endParaRPr lang="en-ZA" sz="2000" dirty="0"/>
                    </a:p>
                  </a:txBody>
                  <a:tcPr/>
                </a:tc>
              </a:tr>
              <a:tr h="1349934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2000" kern="1200" dirty="0">
                          <a:effectLst/>
                        </a:rPr>
                        <a:t>Development of </a:t>
                      </a:r>
                      <a:r>
                        <a:rPr lang="en-ZA" sz="2000" kern="1200" dirty="0" smtClean="0">
                          <a:effectLst/>
                        </a:rPr>
                        <a:t>sensitive </a:t>
                      </a:r>
                      <a:r>
                        <a:rPr lang="en-ZA" sz="2000" kern="1200" dirty="0">
                          <a:effectLst/>
                        </a:rPr>
                        <a:t>areas without prior </a:t>
                      </a:r>
                      <a:r>
                        <a:rPr lang="en-ZA" sz="2000" kern="1200" dirty="0" smtClean="0">
                          <a:effectLst/>
                        </a:rPr>
                        <a:t>approval</a:t>
                      </a:r>
                      <a:endParaRPr lang="en-ZA" sz="2000" dirty="0">
                        <a:effectLst/>
                      </a:endParaRPr>
                    </a:p>
                  </a:txBody>
                  <a:tcPr marL="66062" marR="66062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 Development in</a:t>
                      </a:r>
                      <a:r>
                        <a:rPr lang="en-ZA" sz="2000" baseline="0" dirty="0" smtClean="0"/>
                        <a:t> Disaster Prone areas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Town Planners &amp; Environmentalists need to be consulted on the allocation sites for new development.</a:t>
                      </a:r>
                      <a:endParaRPr lang="en-ZA" sz="2000" dirty="0"/>
                    </a:p>
                  </a:txBody>
                  <a:tcPr/>
                </a:tc>
              </a:tr>
              <a:tr h="72840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ZA" sz="2000" dirty="0">
                        <a:effectLst/>
                        <a:latin typeface="Calibri"/>
                      </a:endParaRPr>
                    </a:p>
                  </a:txBody>
                  <a:tcPr marL="66062" marR="66062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ZA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ZA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65960" y="260648"/>
            <a:ext cx="8183880" cy="100059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fontScale="925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MATATIELE LED SWOT ANALYSIS</a:t>
            </a:r>
            <a:endParaRPr lang="en-ZA" b="1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148568"/>
              </p:ext>
            </p:extLst>
          </p:nvPr>
        </p:nvGraphicFramePr>
        <p:xfrm>
          <a:off x="473383" y="2089887"/>
          <a:ext cx="9895656" cy="4905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737"/>
                <a:gridCol w="5217919"/>
              </a:tblGrid>
              <a:tr h="546633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STRENGTHS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en-ZA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6257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aseline="0" dirty="0" smtClean="0"/>
                        <a:t>Productive land for crop, grazing  Pastures and afforestation.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aseline="0" dirty="0" smtClean="0"/>
                        <a:t>Availability of small stock and large stock.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Abundant Rocky Scenery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Wetlands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Rare bird Species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Water availability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Existing forestry cooperatives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Legally Registered Co-operatives.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Existing business Chamber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Wide  institutional Support – ( by Different Role Players).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Z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dirty="0" smtClean="0"/>
                        <a:t>Access to funding and mentorship.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aseline="0" dirty="0" smtClean="0"/>
                        <a:t>Value addition enterprises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Poorly maintained Tourism Infrastructure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Lack of knowledge  by the community on the benefits of the tourism Industry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Under-utilised tourism resources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value addition for forestry products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Delays in issuing Water use Licenses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Insufficient skills base 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Poorly organised Cooperatives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0"/>
            <a:ext cx="780288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fontScale="85000" lnSpcReduction="100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smtClean="0">
                <a:solidFill>
                  <a:prstClr val="black"/>
                </a:solidFill>
              </a:rPr>
              <a:t>MATATIELE LED SWOT ANALYSIS</a:t>
            </a:r>
            <a:endParaRPr lang="en-ZA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219662"/>
              </p:ext>
            </p:extLst>
          </p:nvPr>
        </p:nvGraphicFramePr>
        <p:xfrm>
          <a:off x="539552" y="1894839"/>
          <a:ext cx="9747448" cy="4824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088"/>
                <a:gridCol w="4785360"/>
              </a:tblGrid>
              <a:tr h="771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OPPORTUNITIES 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THREATS   </a:t>
                      </a:r>
                      <a:endParaRPr lang="en-ZA" sz="2000" b="1" dirty="0"/>
                    </a:p>
                  </a:txBody>
                  <a:tcPr/>
                </a:tc>
              </a:tr>
              <a:tr h="3323323">
                <a:tc>
                  <a:txBody>
                    <a:bodyPr/>
                    <a:lstStyle/>
                    <a:p>
                      <a:pPr marL="285750" marR="0" lvl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Existing tourism facilities</a:t>
                      </a:r>
                    </a:p>
                    <a:p>
                      <a:pPr marL="285750" marR="0" lvl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Fly Fishing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Availability of various tourism institutions for funding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Forestry enterprises &amp;</a:t>
                      </a:r>
                      <a:r>
                        <a:rPr lang="en-ZA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related jobs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Available institutional  support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Funding available for training of forestry cooperatives  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Funding opportunities for SMMES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Development of entrepreneurs -  mining, art crafts, retail sector and manufacturing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Extreme / Unfavourable weather conditions</a:t>
                      </a:r>
                    </a:p>
                    <a:p>
                      <a:pPr marL="285750" marR="0" lvl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Tourists Safety </a:t>
                      </a:r>
                    </a:p>
                    <a:p>
                      <a:pPr marL="285750" marR="0" lvl="0" indent="-2857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Poor infrastructure – access to tourist facilities .</a:t>
                      </a:r>
                      <a:endParaRPr lang="en-Z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Depletion of water resources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 fires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Illegal deforestation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 Claims 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Influx of low quality goods  in the local     market</a:t>
                      </a:r>
                    </a:p>
                    <a:p>
                      <a:pPr marL="171450" marR="0" lvl="0" indent="-17145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Foreign Competition.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9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54480" y="274638"/>
            <a:ext cx="85344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2015/16 PPRIORITY PROJECTS</a:t>
            </a:r>
            <a:endParaRPr lang="en-ZA" b="1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128483"/>
              </p:ext>
            </p:extLst>
          </p:nvPr>
        </p:nvGraphicFramePr>
        <p:xfrm>
          <a:off x="716279" y="1886533"/>
          <a:ext cx="8900160" cy="618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040"/>
                <a:gridCol w="2225040"/>
                <a:gridCol w="2225040"/>
                <a:gridCol w="2225040"/>
              </a:tblGrid>
              <a:tr h="798222">
                <a:tc>
                  <a:txBody>
                    <a:bodyPr/>
                    <a:lstStyle/>
                    <a:p>
                      <a:r>
                        <a:rPr lang="en-ZA" dirty="0" smtClean="0"/>
                        <a:t>FOCUS AREA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SOURCE</a:t>
                      </a:r>
                      <a:endParaRPr lang="en-ZA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r>
                        <a:rPr lang="en-ZA" dirty="0" smtClean="0"/>
                        <a:t>Agriculture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Grain Storage Facilities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1300 000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MLM</a:t>
                      </a:r>
                      <a:endParaRPr lang="en-ZA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Forestry EIAs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180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MLM</a:t>
                      </a:r>
                      <a:endParaRPr lang="en-ZA" dirty="0"/>
                    </a:p>
                  </a:txBody>
                  <a:tcPr/>
                </a:tc>
              </a:tr>
              <a:tr h="851437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Household</a:t>
                      </a:r>
                      <a:r>
                        <a:rPr lang="en-ZA" baseline="0" dirty="0" smtClean="0"/>
                        <a:t> food security gardens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40 000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aseline="0" dirty="0" smtClean="0"/>
                        <a:t> MLM</a:t>
                      </a:r>
                      <a:endParaRPr lang="en-ZA" dirty="0"/>
                    </a:p>
                  </a:txBody>
                  <a:tcPr/>
                </a:tc>
              </a:tr>
              <a:tr h="4611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SMME Sector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SMME Funding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250 000</a:t>
                      </a:r>
                    </a:p>
                    <a:p>
                      <a:endParaRPr lang="en-ZA" sz="2000" dirty="0" smtClean="0"/>
                    </a:p>
                    <a:p>
                      <a:r>
                        <a:rPr lang="en-ZA" sz="2000" dirty="0" smtClean="0"/>
                        <a:t>2 000 000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MLM</a:t>
                      </a:r>
                    </a:p>
                    <a:p>
                      <a:endParaRPr lang="en-ZA" sz="2000" dirty="0" smtClean="0"/>
                    </a:p>
                    <a:p>
                      <a:r>
                        <a:rPr lang="en-ZA" sz="2000" dirty="0" smtClean="0"/>
                        <a:t>MLM</a:t>
                      </a:r>
                      <a:endParaRPr lang="en-ZA" sz="2000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r>
                        <a:rPr kumimoji="0" lang="en-ZA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Tourism Marketing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Matatiele Music</a:t>
                      </a:r>
                      <a:r>
                        <a:rPr lang="en-ZA" baseline="0" dirty="0" smtClean="0"/>
                        <a:t> Festival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2 700 00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MLM</a:t>
                      </a:r>
                    </a:p>
                    <a:p>
                      <a:r>
                        <a:rPr lang="en-ZA" dirty="0" smtClean="0"/>
                        <a:t>ANDM</a:t>
                      </a:r>
                      <a:endParaRPr lang="en-ZA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Tourism month Celebration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100 000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MLM</a:t>
                      </a:r>
                      <a:endParaRPr lang="en-ZA" dirty="0"/>
                    </a:p>
                  </a:txBody>
                  <a:tcPr/>
                </a:tc>
              </a:tr>
              <a:tr h="47893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Tourism Indaba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35 000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MLM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716" y="6458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42160" y="274638"/>
            <a:ext cx="73152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fontScale="925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 smtClean="0"/>
              <a:t>2015/16 PRIORITY PROJECTS</a:t>
            </a:r>
            <a:endParaRPr lang="en-ZA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752438"/>
              </p:ext>
            </p:extLst>
          </p:nvPr>
        </p:nvGraphicFramePr>
        <p:xfrm>
          <a:off x="243841" y="1844039"/>
          <a:ext cx="10012678" cy="525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133"/>
                <a:gridCol w="3282133"/>
                <a:gridCol w="1896924"/>
                <a:gridCol w="1551488"/>
              </a:tblGrid>
              <a:tr h="444409">
                <a:tc>
                  <a:txBody>
                    <a:bodyPr/>
                    <a:lstStyle/>
                    <a:p>
                      <a:r>
                        <a:rPr lang="en-ZA" dirty="0" smtClean="0"/>
                        <a:t>FOCUS AEA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NAME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SOURCE</a:t>
                      </a:r>
                      <a:endParaRPr lang="en-ZA" dirty="0"/>
                    </a:p>
                  </a:txBody>
                  <a:tcPr/>
                </a:tc>
              </a:tr>
              <a:tr h="444409">
                <a:tc>
                  <a:txBody>
                    <a:bodyPr/>
                    <a:lstStyle/>
                    <a:p>
                      <a:r>
                        <a:rPr lang="en-ZA" b="0" dirty="0" smtClean="0"/>
                        <a:t>FORWARD</a:t>
                      </a:r>
                      <a:r>
                        <a:rPr lang="en-ZA" b="0" baseline="0" dirty="0" smtClean="0"/>
                        <a:t> PLANNING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Cedarville Precinct Plan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350 000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  <a:tr h="1018444">
                <a:tc>
                  <a:txBody>
                    <a:bodyPr/>
                    <a:lstStyle/>
                    <a:p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Feasibility Study  for </a:t>
                      </a:r>
                      <a:r>
                        <a:rPr lang="en-ZA" b="0" smtClean="0"/>
                        <a:t>Shopping</a:t>
                      </a:r>
                      <a:r>
                        <a:rPr lang="en-ZA" b="0" baseline="0" smtClean="0"/>
                        <a:t> Malls </a:t>
                      </a:r>
                      <a:r>
                        <a:rPr lang="en-ZA" b="0" baseline="0" dirty="0" smtClean="0"/>
                        <a:t>-  Ward 22 &amp; 23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400 000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  <a:tr h="767061">
                <a:tc>
                  <a:txBody>
                    <a:bodyPr/>
                    <a:lstStyle/>
                    <a:p>
                      <a:r>
                        <a:rPr lang="en-ZA" b="0" dirty="0" smtClean="0"/>
                        <a:t>LAND USE MANAGEMENT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Township</a:t>
                      </a:r>
                      <a:r>
                        <a:rPr lang="en-ZA" b="0" baseline="0" dirty="0" smtClean="0"/>
                        <a:t> Establishment – </a:t>
                      </a:r>
                    </a:p>
                    <a:p>
                      <a:r>
                        <a:rPr lang="en-ZA" b="0" baseline="0" dirty="0" smtClean="0"/>
                        <a:t>C</a:t>
                      </a:r>
                      <a:r>
                        <a:rPr lang="en-ZA" b="0" dirty="0" smtClean="0"/>
                        <a:t>edarville Middle Income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500 000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  <a:tr h="1018444">
                <a:tc>
                  <a:txBody>
                    <a:bodyPr/>
                    <a:lstStyle/>
                    <a:p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Opening</a:t>
                      </a:r>
                      <a:r>
                        <a:rPr lang="en-ZA" b="0" baseline="0" dirty="0" smtClean="0"/>
                        <a:t> of a Township Register</a:t>
                      </a:r>
                    </a:p>
                    <a:p>
                      <a:r>
                        <a:rPr lang="en-ZA" b="0" baseline="0" dirty="0" smtClean="0"/>
                        <a:t>for Area M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50 000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  <a:tr h="1018444">
                <a:tc>
                  <a:txBody>
                    <a:bodyPr/>
                    <a:lstStyle/>
                    <a:p>
                      <a:r>
                        <a:rPr lang="en-ZA" b="0" dirty="0" smtClean="0"/>
                        <a:t>SURVEY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Re-location of </a:t>
                      </a:r>
                      <a:r>
                        <a:rPr lang="en-ZA" b="0" baseline="0" dirty="0" smtClean="0"/>
                        <a:t> survey beacons – </a:t>
                      </a:r>
                    </a:p>
                    <a:p>
                      <a:r>
                        <a:rPr lang="en-ZA" b="0" baseline="0" dirty="0" smtClean="0"/>
                        <a:t>Harry </a:t>
                      </a:r>
                      <a:r>
                        <a:rPr lang="en-ZA" b="0" baseline="0" dirty="0" err="1" smtClean="0"/>
                        <a:t>Gwala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r>
                        <a:rPr lang="en-ZA" b="0" baseline="0" dirty="0" smtClean="0"/>
                        <a:t> 500 000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  <a:tr h="444409">
                <a:tc>
                  <a:txBody>
                    <a:bodyPr/>
                    <a:lstStyle/>
                    <a:p>
                      <a:r>
                        <a:rPr lang="en-ZA" b="0" dirty="0" smtClean="0"/>
                        <a:t>LAND ADMINISTRATION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Strategic</a:t>
                      </a:r>
                      <a:r>
                        <a:rPr lang="en-ZA" b="0" baseline="0" dirty="0" smtClean="0"/>
                        <a:t> Land Disposal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100</a:t>
                      </a:r>
                      <a:r>
                        <a:rPr lang="en-ZA" b="0" baseline="0" dirty="0" smtClean="0"/>
                        <a:t> 000 </a:t>
                      </a:r>
                      <a:endParaRPr lang="en-Z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MLM</a:t>
                      </a:r>
                      <a:endParaRPr lang="en-ZA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91640"/>
            <a:ext cx="9128760" cy="4754880"/>
          </a:xfrm>
          <a:prstGeom prst="rect">
            <a:avLst/>
          </a:prstGeom>
        </p:spPr>
        <p:txBody>
          <a:bodyPr vert="horz" lIns="104287" tIns="52144" rIns="104287" bIns="52144" rtlCol="0">
            <a:normAutofit fontScale="92500" lnSpcReduction="20000"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ZA" sz="4000" b="1" dirty="0" smtClean="0">
                <a:solidFill>
                  <a:schemeClr val="tx1"/>
                </a:solidFill>
              </a:rPr>
              <a:t>         Funding of Anchor Projects: </a:t>
            </a:r>
          </a:p>
          <a:p>
            <a:pPr algn="l"/>
            <a:endParaRPr lang="en-ZA" sz="4000" b="1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Agriculture and Agro-processing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Commerce, SMME and Informal Trade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Tourism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Forestry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Manufacturing, Mining and Transport </a:t>
            </a:r>
          </a:p>
          <a:p>
            <a:pPr marL="571500" indent="-571500" algn="l" fontAlgn="t">
              <a:buFont typeface="Arial" pitchFamily="34" charset="0"/>
              <a:buChar char="•"/>
            </a:pPr>
            <a:r>
              <a:rPr lang="en-ZA" sz="4000" b="1" dirty="0" smtClean="0">
                <a:solidFill>
                  <a:schemeClr val="tx1"/>
                </a:solidFill>
              </a:rPr>
              <a:t>Rural community development</a:t>
            </a:r>
            <a:endParaRPr lang="en-ZA" sz="4000" b="1" dirty="0">
              <a:solidFill>
                <a:schemeClr val="tx1"/>
              </a:solidFill>
            </a:endParaRPr>
          </a:p>
          <a:p>
            <a:pPr lvl="1" algn="l" fontAlgn="t"/>
            <a:endParaRPr lang="en-ZA" b="1" dirty="0">
              <a:solidFill>
                <a:schemeClr val="tx1"/>
              </a:solidFill>
            </a:endParaRPr>
          </a:p>
          <a:p>
            <a:pPr algn="l"/>
            <a:endParaRPr lang="en-ZA" b="1" dirty="0">
              <a:solidFill>
                <a:schemeClr val="tx1"/>
              </a:solidFill>
            </a:endParaRPr>
          </a:p>
          <a:p>
            <a:pPr algn="l" fontAlgn="t"/>
            <a:endParaRPr lang="en-ZA" b="1" dirty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endParaRPr lang="en-ZA" dirty="0" smtClean="0">
              <a:solidFill>
                <a:schemeClr val="tx1"/>
              </a:solidFill>
            </a:endParaRPr>
          </a:p>
          <a:p>
            <a:pPr algn="l"/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b="1" dirty="0" smtClean="0"/>
              <a:t>RECOMMENDATIONS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8830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5400" b="1" dirty="0" smtClean="0"/>
              <a:t>THE END</a:t>
            </a:r>
            <a:endParaRPr lang="en-ZA" sz="5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 smtClean="0">
              <a:solidFill>
                <a:schemeClr val="tx1"/>
              </a:solidFill>
            </a:endParaRPr>
          </a:p>
          <a:p>
            <a:r>
              <a:rPr lang="en-ZA" sz="5400" b="1" dirty="0" smtClean="0">
                <a:solidFill>
                  <a:schemeClr val="tx1"/>
                </a:solidFill>
              </a:rPr>
              <a:t>THANK YOU!!</a:t>
            </a:r>
            <a:endParaRPr lang="en-ZA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346960" y="548680"/>
            <a:ext cx="7025640" cy="121916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32856"/>
            <a:ext cx="8229600" cy="4527024"/>
          </a:xfrm>
          <a:prstGeom prst="rect">
            <a:avLst/>
          </a:prstGeom>
        </p:spPr>
        <p:txBody>
          <a:bodyPr vert="horz" lIns="104287" tIns="52144" rIns="104287" bIns="52144" rtlCol="0">
            <a:normAutofit fontScale="92500" lnSpcReduction="10000"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Legal Authority Mandate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Dept Focus Areas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Demographic profile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Dept Vision and Mission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Dept Values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Objectives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Achievements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Challenges and Strategies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Matatiele LED SWOT Analysis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2015/16 Priority Projects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ZA" sz="2500" b="1" dirty="0" smtClean="0">
                <a:solidFill>
                  <a:prstClr val="black"/>
                </a:solidFill>
              </a:rPr>
              <a:t>Recommendations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5118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2" y="2089887"/>
            <a:ext cx="8563937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National LED Policy  (2001)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National Framework for LED in South Africa,(2006)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Revised National LED Framework (2012-2016)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Land Use Planning Ordinance, 1985 (Ordinance 15 of 1985) provides for spatial planning and land use management.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Spatial Planning &amp; Land Use Management Act , Act No. 16, 2013.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48680"/>
            <a:ext cx="9707880" cy="1512168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lnSpcReduction="100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LEGAL AUTHORITY </a:t>
            </a:r>
            <a:br>
              <a:rPr lang="en-ZA" b="1" dirty="0" smtClean="0"/>
            </a:br>
            <a:r>
              <a:rPr lang="en-ZA" b="1" dirty="0" smtClean="0"/>
              <a:t>&amp; MANDATE  - EDP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548680"/>
            <a:ext cx="9394625" cy="1512168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 lnSpcReduction="100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DEPARTMENTAL</a:t>
            </a:r>
            <a:br>
              <a:rPr lang="en-ZA" b="1" dirty="0" smtClean="0"/>
            </a:br>
            <a:r>
              <a:rPr lang="en-ZA" b="1" dirty="0" smtClean="0"/>
              <a:t>FOCUS AREAS</a:t>
            </a:r>
            <a:endParaRPr lang="en-ZA" b="1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024491"/>
              </p:ext>
            </p:extLst>
          </p:nvPr>
        </p:nvGraphicFramePr>
        <p:xfrm>
          <a:off x="457200" y="2133600"/>
          <a:ext cx="9631680" cy="4106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783"/>
                <a:gridCol w="5866897"/>
              </a:tblGrid>
              <a:tr h="749805">
                <a:tc>
                  <a:txBody>
                    <a:bodyPr/>
                    <a:lstStyle/>
                    <a:p>
                      <a:r>
                        <a:rPr lang="en-ZA" dirty="0" smtClean="0"/>
                        <a:t>UNIT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FOCUS AREA</a:t>
                      </a:r>
                    </a:p>
                    <a:p>
                      <a:endParaRPr lang="en-ZA" dirty="0"/>
                    </a:p>
                  </a:txBody>
                  <a:tcPr/>
                </a:tc>
              </a:tr>
              <a:tr h="749805">
                <a:tc>
                  <a:txBody>
                    <a:bodyPr/>
                    <a:lstStyle/>
                    <a:p>
                      <a:r>
                        <a:rPr lang="en-ZA" sz="2000" b="1" dirty="0" smtClean="0"/>
                        <a:t>LOCAL</a:t>
                      </a:r>
                      <a:r>
                        <a:rPr lang="en-ZA" sz="2000" b="1" baseline="0" dirty="0" smtClean="0"/>
                        <a:t> ECONOMIC DEVELOPMENT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Tourism 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Agriculture &amp; Forestry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SMME Development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r>
                        <a:rPr lang="en-ZA" sz="2000" b="1" dirty="0" smtClean="0"/>
                        <a:t>DEVELOPMENT PLANNING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Forward</a:t>
                      </a:r>
                      <a:r>
                        <a:rPr lang="en-ZA" sz="2000" baseline="0" dirty="0" smtClean="0"/>
                        <a:t> Planning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Land Use Management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Land</a:t>
                      </a:r>
                      <a:r>
                        <a:rPr lang="en-ZA" sz="2000" baseline="0" dirty="0" smtClean="0"/>
                        <a:t> Administration</a:t>
                      </a:r>
                      <a:endParaRPr lang="en-ZA" sz="2000" dirty="0"/>
                    </a:p>
                  </a:txBody>
                  <a:tcPr/>
                </a:tc>
              </a:tr>
              <a:tr h="434411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Outdoor Advertising &amp; Signage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8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302865"/>
            <a:ext cx="9901958" cy="1447107"/>
          </a:xfrm>
        </p:spPr>
        <p:txBody>
          <a:bodyPr/>
          <a:lstStyle/>
          <a:p>
            <a:r>
              <a:rPr lang="en-ZA" b="1" dirty="0" smtClean="0"/>
              <a:t>DEMOGRAPHIC PROFILE 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136742"/>
              </p:ext>
            </p:extLst>
          </p:nvPr>
        </p:nvGraphicFramePr>
        <p:xfrm>
          <a:off x="756746" y="2222934"/>
          <a:ext cx="9397460" cy="3930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0539"/>
                <a:gridCol w="1779377"/>
                <a:gridCol w="2472020"/>
                <a:gridCol w="1955524"/>
              </a:tblGrid>
              <a:tr h="993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Area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Area Size (Km</a:t>
                      </a:r>
                      <a:r>
                        <a:rPr lang="en-ZA" sz="1600" baseline="30000">
                          <a:effectLst/>
                        </a:rPr>
                        <a:t>2</a:t>
                      </a:r>
                      <a:r>
                        <a:rPr lang="en-ZA" sz="1600">
                          <a:effectLst/>
                        </a:rPr>
                        <a:t>)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Population Estimate  Census </a:t>
                      </a:r>
                      <a:r>
                        <a:rPr lang="en-ZA" sz="1600" dirty="0" smtClean="0">
                          <a:effectLst/>
                        </a:rPr>
                        <a:t>2014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Population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Density (persons per km2)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 South Africa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1,221,037 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51,770,560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42.4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Eastern Cape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168,966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6,562,053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39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Alfred Nzo DM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10,731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801,344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74.7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Matatiele Local Municipality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4,352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203,843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46.8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Umzimvubu Local Municipality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2,577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191,620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74.4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Ntabankulu Local Municipality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1,385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123,976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>
                          <a:effectLst/>
                        </a:rPr>
                        <a:t>89.5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Bizana Local Municipality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2,417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281,905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</a:rPr>
                        <a:t>116.6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8" y="141890"/>
            <a:ext cx="1702677" cy="182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056" y="520262"/>
            <a:ext cx="9082150" cy="1043078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sz="4000" b="1" dirty="0" smtClean="0"/>
              <a:t>DEPARTMENTAL </a:t>
            </a:r>
            <a:r>
              <a:rPr lang="en-ZA" sz="4000" b="1" dirty="0"/>
              <a:t>VISION &amp; MISSION</a:t>
            </a:r>
            <a:r>
              <a:rPr lang="en-ZA" b="1" dirty="0"/>
              <a:t/>
            </a:r>
            <a:br>
              <a:rPr lang="en-ZA" b="1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                                Vision</a:t>
            </a:r>
            <a:endParaRPr lang="en-ZA" b="1" dirty="0"/>
          </a:p>
          <a:p>
            <a:r>
              <a:rPr lang="en-ZA" dirty="0"/>
              <a:t>“A flagship department in the provision of economic development &amp; planning services.”</a:t>
            </a:r>
          </a:p>
          <a:p>
            <a:pPr marL="0" indent="0">
              <a:buNone/>
            </a:pPr>
            <a:r>
              <a:rPr lang="en-ZA" b="1" dirty="0" smtClean="0"/>
              <a:t>                                Mission</a:t>
            </a:r>
            <a:endParaRPr lang="en-ZA" b="1" dirty="0"/>
          </a:p>
          <a:p>
            <a:r>
              <a:rPr lang="en-ZA" dirty="0"/>
              <a:t>Development of sustainable tourism, agriculture, job creation and commercial investments, supported by a planned and managed built environment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2" y="394138"/>
            <a:ext cx="1562381" cy="157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531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94559" y="274638"/>
            <a:ext cx="7657265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DEPARTMENTAL VALUES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43830"/>
            <a:ext cx="8229600" cy="3682333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Honesty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Openness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Integrity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Transparency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382" y="3225421"/>
            <a:ext cx="9378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9814560" cy="114300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OBJECTIVES</a:t>
            </a:r>
            <a:endParaRPr lang="en-ZA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98321"/>
            <a:ext cx="9814560" cy="4892040"/>
          </a:xfrm>
          <a:prstGeom prst="rect">
            <a:avLst/>
          </a:prstGeom>
        </p:spPr>
        <p:txBody>
          <a:bodyPr vert="horz" lIns="104287" tIns="52144" rIns="104287" bIns="52144" rtlCol="0">
            <a:normAutofit fontScale="32500" lnSpcReduction="20000"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 defTabSz="914400">
              <a:buFont typeface="Arial" pitchFamily="34" charset="0"/>
              <a:buChar char="•"/>
            </a:pPr>
            <a:r>
              <a:rPr lang="en-ZA" sz="9500" b="1" dirty="0">
                <a:solidFill>
                  <a:prstClr val="black"/>
                </a:solidFill>
              </a:rPr>
              <a:t>Growth of LED SECTORS  through ensuring :-</a:t>
            </a:r>
          </a:p>
          <a:p>
            <a:pPr lvl="0" algn="just" defTabSz="914400"/>
            <a:endParaRPr lang="en-ZA" sz="9500" b="1" dirty="0">
              <a:solidFill>
                <a:prstClr val="black"/>
              </a:solidFill>
            </a:endParaRPr>
          </a:p>
          <a:p>
            <a:pPr marL="342900" lvl="0" indent="-342900" algn="just" defTabSz="914400">
              <a:buFont typeface="Arial" pitchFamily="34" charset="0"/>
              <a:buChar char="•"/>
            </a:pPr>
            <a:r>
              <a:rPr lang="en-ZA" sz="9500" b="1" dirty="0">
                <a:solidFill>
                  <a:prstClr val="black"/>
                </a:solidFill>
              </a:rPr>
              <a:t>S</a:t>
            </a:r>
            <a:r>
              <a:rPr lang="en-ZA" sz="9500" dirty="0">
                <a:solidFill>
                  <a:prstClr val="black"/>
                </a:solidFill>
              </a:rPr>
              <a:t>upport to  emerging  livestock farmers and crop producers </a:t>
            </a:r>
          </a:p>
          <a:p>
            <a:pPr marL="342900" lvl="0" indent="-342900" algn="just" defTabSz="914400">
              <a:buFont typeface="Arial" pitchFamily="34" charset="0"/>
              <a:buChar char="•"/>
            </a:pPr>
            <a:r>
              <a:rPr lang="en-ZA" sz="9500" dirty="0">
                <a:solidFill>
                  <a:prstClr val="black"/>
                </a:solidFill>
              </a:rPr>
              <a:t> Promotion of  optimum use of available agro- processing opportunities</a:t>
            </a:r>
          </a:p>
          <a:p>
            <a:pPr marL="342900" lvl="0" indent="-342900" algn="just" defTabSz="914400">
              <a:buFont typeface="Arial" pitchFamily="34" charset="0"/>
              <a:buChar char="•"/>
            </a:pPr>
            <a:r>
              <a:rPr lang="en-ZA" sz="10200" dirty="0">
                <a:solidFill>
                  <a:prstClr val="black"/>
                </a:solidFill>
              </a:rPr>
              <a:t>Development of Tourism Products &amp; Facilities.</a:t>
            </a:r>
          </a:p>
          <a:p>
            <a:pPr marL="342900" lvl="0" indent="-342900" algn="just" defTabSz="914400">
              <a:buFont typeface="Arial" pitchFamily="34" charset="0"/>
              <a:buChar char="•"/>
            </a:pPr>
            <a:r>
              <a:rPr lang="en-ZA" sz="9500" dirty="0">
                <a:solidFill>
                  <a:prstClr val="black"/>
                </a:solidFill>
              </a:rPr>
              <a:t>Support Communal Forestry and mining enterprises</a:t>
            </a:r>
            <a:endParaRPr lang="en-Z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83" y="2089887"/>
            <a:ext cx="596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00FF"/>
              </a:solidFill>
              <a:latin typeface="Trebuchet MS"/>
              <a:cs typeface="Trebuchet M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62200" y="260648"/>
            <a:ext cx="8153400" cy="115699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 smtClean="0"/>
              <a:t>OBJECTIVES Contd……</a:t>
            </a:r>
            <a:endParaRPr lang="en-ZA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9601200" cy="483108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endParaRPr lang="en-ZA" sz="2600" dirty="0" smtClean="0">
              <a:solidFill>
                <a:prstClr val="black"/>
              </a:solidFill>
            </a:endParaRPr>
          </a:p>
          <a:p>
            <a:pPr marL="342900" lvl="0" indent="-342900" algn="l" defTabSz="914400">
              <a:buFont typeface="Arial" pitchFamily="34" charset="0"/>
              <a:buChar char="•"/>
            </a:pPr>
            <a:r>
              <a:rPr lang="en-ZA" sz="3200" dirty="0">
                <a:solidFill>
                  <a:prstClr val="black"/>
                </a:solidFill>
              </a:rPr>
              <a:t>Facilitate Spatial Planning for the Municipality through : </a:t>
            </a:r>
            <a:r>
              <a:rPr lang="en-ZA" sz="3200" dirty="0" smtClean="0">
                <a:solidFill>
                  <a:prstClr val="black"/>
                </a:solidFill>
              </a:rPr>
              <a:t>-</a:t>
            </a:r>
            <a:endParaRPr lang="en-ZA" sz="3200" dirty="0">
              <a:solidFill>
                <a:prstClr val="black"/>
              </a:solidFill>
            </a:endParaRPr>
          </a:p>
          <a:p>
            <a:pPr marL="742950" lvl="1" indent="-285750" algn="l" defTabSz="914400">
              <a:buFont typeface="Arial" pitchFamily="34" charset="0"/>
              <a:buChar char="–"/>
            </a:pPr>
            <a:r>
              <a:rPr lang="en-ZA" sz="2800" dirty="0">
                <a:solidFill>
                  <a:prstClr val="black"/>
                </a:solidFill>
              </a:rPr>
              <a:t>The Formulation Spatial and Development Plans.</a:t>
            </a:r>
          </a:p>
          <a:p>
            <a:pPr marL="742950" lvl="1" indent="-285750" algn="l" defTabSz="914400">
              <a:buFont typeface="Arial" pitchFamily="34" charset="0"/>
              <a:buChar char="–"/>
            </a:pPr>
            <a:r>
              <a:rPr lang="en-ZA" sz="2800" dirty="0">
                <a:solidFill>
                  <a:prstClr val="black"/>
                </a:solidFill>
              </a:rPr>
              <a:t>Reviewal of  Town Planning  policies and  by-laws.</a:t>
            </a:r>
          </a:p>
          <a:p>
            <a:pPr marL="742950" lvl="1" indent="-285750" algn="l" defTabSz="914400">
              <a:buFont typeface="Arial" pitchFamily="34" charset="0"/>
              <a:buChar char="–"/>
            </a:pPr>
            <a:r>
              <a:rPr lang="en-ZA" sz="2800" dirty="0">
                <a:solidFill>
                  <a:prstClr val="black"/>
                </a:solidFill>
              </a:rPr>
              <a:t>Management of land development</a:t>
            </a:r>
            <a:r>
              <a:rPr lang="en-ZA" sz="2800" dirty="0" smtClean="0">
                <a:solidFill>
                  <a:prstClr val="black"/>
                </a:solidFill>
              </a:rPr>
              <a:t>.</a:t>
            </a:r>
            <a:endParaRPr lang="en-ZA" sz="2800" dirty="0">
              <a:solidFill>
                <a:prstClr val="black"/>
              </a:solidFill>
            </a:endParaRPr>
          </a:p>
          <a:p>
            <a:pPr marL="742950" lvl="1" indent="-285750" algn="l" defTabSz="914400">
              <a:buFont typeface="Arial" pitchFamily="34" charset="0"/>
              <a:buChar char="–"/>
            </a:pPr>
            <a:r>
              <a:rPr lang="en-ZA" sz="2800" dirty="0">
                <a:solidFill>
                  <a:prstClr val="black"/>
                </a:solidFill>
              </a:rPr>
              <a:t>Ensuring  proper town planning. </a:t>
            </a:r>
            <a:endParaRPr lang="en-ZA" sz="2800" dirty="0" smtClean="0">
              <a:solidFill>
                <a:prstClr val="black"/>
              </a:solidFill>
            </a:endParaRPr>
          </a:p>
          <a:p>
            <a:pPr marL="742950" lvl="1" indent="-285750" algn="l" defTabSz="914400">
              <a:buFont typeface="Arial" pitchFamily="34" charset="0"/>
              <a:buChar char="–"/>
            </a:pPr>
            <a:r>
              <a:rPr lang="en-ZA" sz="2800" dirty="0" smtClean="0">
                <a:solidFill>
                  <a:prstClr val="black"/>
                </a:solidFill>
              </a:rPr>
              <a:t>Enforcement </a:t>
            </a:r>
            <a:r>
              <a:rPr lang="en-ZA" sz="2800" dirty="0">
                <a:solidFill>
                  <a:prstClr val="black"/>
                </a:solidFill>
              </a:rPr>
              <a:t>of contraventions to By-laws.</a:t>
            </a:r>
          </a:p>
          <a:p>
            <a:pPr marL="457200" lvl="1" algn="l" defTabSz="914400"/>
            <a:endParaRPr lang="en-ZA" sz="2800" dirty="0">
              <a:solidFill>
                <a:prstClr val="black"/>
              </a:solidFill>
            </a:endParaRPr>
          </a:p>
          <a:p>
            <a:pPr marL="742950" lvl="1" indent="-285750" algn="l" defTabSz="914400">
              <a:buFont typeface="Arial" pitchFamily="34" charset="0"/>
              <a:buChar char="–"/>
            </a:pPr>
            <a:endParaRPr lang="en-Z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897</Words>
  <Application>Microsoft Office PowerPoint</Application>
  <PresentationFormat>Custom</PresentationFormat>
  <Paragraphs>267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Office Theme</vt:lpstr>
      <vt:lpstr> </vt:lpstr>
      <vt:lpstr>PowerPoint Presentation</vt:lpstr>
      <vt:lpstr>PowerPoint Presentation</vt:lpstr>
      <vt:lpstr>PowerPoint Presentation</vt:lpstr>
      <vt:lpstr>DEMOGRAPHIC PROFILE </vt:lpstr>
      <vt:lpstr> DEPARTMENTAL VISION &amp; MISSION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</dc:creator>
  <cp:lastModifiedBy>Vuyo Ndaba</cp:lastModifiedBy>
  <cp:revision>149</cp:revision>
  <dcterms:created xsi:type="dcterms:W3CDTF">2013-02-07T08:56:03Z</dcterms:created>
  <dcterms:modified xsi:type="dcterms:W3CDTF">2016-01-14T13:05:49Z</dcterms:modified>
</cp:coreProperties>
</file>