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82" r:id="rId6"/>
    <p:sldId id="281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70" r:id="rId16"/>
    <p:sldId id="272" r:id="rId17"/>
    <p:sldId id="273" r:id="rId18"/>
    <p:sldId id="277" r:id="rId19"/>
    <p:sldId id="278" r:id="rId20"/>
  </p:sldIdLst>
  <p:sldSz cx="10688638" cy="7562850"/>
  <p:notesSz cx="6858000" cy="9144000"/>
  <p:defaultTextStyle>
    <a:defPPr>
      <a:defRPr lang="en-US"/>
    </a:defPPr>
    <a:lvl1pPr marL="0" algn="l" defTabSz="521437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1pPr>
    <a:lvl2pPr marL="521437" algn="l" defTabSz="521437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2pPr>
    <a:lvl3pPr marL="1042873" algn="l" defTabSz="521437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3pPr>
    <a:lvl4pPr marL="1564310" algn="l" defTabSz="521437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4pPr>
    <a:lvl5pPr marL="2085746" algn="l" defTabSz="521437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5pPr>
    <a:lvl6pPr marL="2607183" algn="l" defTabSz="521437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6pPr>
    <a:lvl7pPr marL="3128620" algn="l" defTabSz="521437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7pPr>
    <a:lvl8pPr marL="3650056" algn="l" defTabSz="521437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8pPr>
    <a:lvl9pPr marL="4171493" algn="l" defTabSz="521437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82">
          <p15:clr>
            <a:srgbClr val="A4A3A4"/>
          </p15:clr>
        </p15:guide>
        <p15:guide id="2" pos="336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6" d="100"/>
          <a:sy n="76" d="100"/>
        </p:scale>
        <p:origin x="1272" y="43"/>
      </p:cViewPr>
      <p:guideLst>
        <p:guide orient="horz" pos="2382"/>
        <p:guide pos="3367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1648" y="2349386"/>
            <a:ext cx="9085342" cy="162111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3296" y="4285615"/>
            <a:ext cx="7482047" cy="193272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214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428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643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857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6071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1286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6500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1714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D2105C-D333-FC49-AB4E-F6B959367D36}" type="datetimeFigureOut">
              <a:rPr lang="en-US" smtClean="0"/>
              <a:t>1/14/2016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31934-7AC0-AB4F-BC5B-11BF715B8A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77594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D2105C-D333-FC49-AB4E-F6B959367D36}" type="datetimeFigureOut">
              <a:rPr lang="en-US" smtClean="0"/>
              <a:t>1/14/2016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31934-7AC0-AB4F-BC5B-11BF715B8A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0347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749262" y="302865"/>
            <a:ext cx="2404944" cy="645293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432" y="302865"/>
            <a:ext cx="7036687" cy="645293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D2105C-D333-FC49-AB4E-F6B959367D36}" type="datetimeFigureOut">
              <a:rPr lang="en-US" smtClean="0"/>
              <a:t>1/14/2016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31934-7AC0-AB4F-BC5B-11BF715B8A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15380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D2105C-D333-FC49-AB4E-F6B959367D36}" type="datetimeFigureOut">
              <a:rPr lang="en-US" smtClean="0"/>
              <a:t>1/14/2016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31934-7AC0-AB4F-BC5B-11BF715B8A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01400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4329" y="4859832"/>
            <a:ext cx="9085342" cy="1502066"/>
          </a:xfrm>
        </p:spPr>
        <p:txBody>
          <a:bodyPr anchor="t"/>
          <a:lstStyle>
            <a:lvl1pPr algn="l">
              <a:defRPr sz="46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4329" y="3205459"/>
            <a:ext cx="9085342" cy="1654373"/>
          </a:xfrm>
        </p:spPr>
        <p:txBody>
          <a:bodyPr anchor="b"/>
          <a:lstStyle>
            <a:lvl1pPr marL="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1pPr>
            <a:lvl2pPr marL="521437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1042873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6431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8574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60718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1286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65005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17149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D2105C-D333-FC49-AB4E-F6B959367D36}" type="datetimeFigureOut">
              <a:rPr lang="en-US" smtClean="0"/>
              <a:t>1/14/2016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31934-7AC0-AB4F-BC5B-11BF715B8A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4087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432" y="1764666"/>
            <a:ext cx="4720815" cy="4991131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33391" y="1764666"/>
            <a:ext cx="4720815" cy="4991131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D2105C-D333-FC49-AB4E-F6B959367D36}" type="datetimeFigureOut">
              <a:rPr lang="en-US" smtClean="0"/>
              <a:t>1/14/2016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31934-7AC0-AB4F-BC5B-11BF715B8A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51437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432" y="1692889"/>
            <a:ext cx="4722671" cy="705515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1437" indent="0">
              <a:buNone/>
              <a:defRPr sz="2300" b="1"/>
            </a:lvl2pPr>
            <a:lvl3pPr marL="1042873" indent="0">
              <a:buNone/>
              <a:defRPr sz="2100" b="1"/>
            </a:lvl3pPr>
            <a:lvl4pPr marL="1564310" indent="0">
              <a:buNone/>
              <a:defRPr sz="1800" b="1"/>
            </a:lvl4pPr>
            <a:lvl5pPr marL="2085746" indent="0">
              <a:buNone/>
              <a:defRPr sz="1800" b="1"/>
            </a:lvl5pPr>
            <a:lvl6pPr marL="2607183" indent="0">
              <a:buNone/>
              <a:defRPr sz="1800" b="1"/>
            </a:lvl6pPr>
            <a:lvl7pPr marL="3128620" indent="0">
              <a:buNone/>
              <a:defRPr sz="1800" b="1"/>
            </a:lvl7pPr>
            <a:lvl8pPr marL="3650056" indent="0">
              <a:buNone/>
              <a:defRPr sz="1800" b="1"/>
            </a:lvl8pPr>
            <a:lvl9pPr marL="4171493" indent="0">
              <a:buNone/>
              <a:defRPr sz="18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4432" y="2398404"/>
            <a:ext cx="4722671" cy="4357393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29680" y="1692889"/>
            <a:ext cx="4724526" cy="705515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1437" indent="0">
              <a:buNone/>
              <a:defRPr sz="2300" b="1"/>
            </a:lvl2pPr>
            <a:lvl3pPr marL="1042873" indent="0">
              <a:buNone/>
              <a:defRPr sz="2100" b="1"/>
            </a:lvl3pPr>
            <a:lvl4pPr marL="1564310" indent="0">
              <a:buNone/>
              <a:defRPr sz="1800" b="1"/>
            </a:lvl4pPr>
            <a:lvl5pPr marL="2085746" indent="0">
              <a:buNone/>
              <a:defRPr sz="1800" b="1"/>
            </a:lvl5pPr>
            <a:lvl6pPr marL="2607183" indent="0">
              <a:buNone/>
              <a:defRPr sz="1800" b="1"/>
            </a:lvl6pPr>
            <a:lvl7pPr marL="3128620" indent="0">
              <a:buNone/>
              <a:defRPr sz="1800" b="1"/>
            </a:lvl7pPr>
            <a:lvl8pPr marL="3650056" indent="0">
              <a:buNone/>
              <a:defRPr sz="1800" b="1"/>
            </a:lvl8pPr>
            <a:lvl9pPr marL="4171493" indent="0">
              <a:buNone/>
              <a:defRPr sz="18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29680" y="2398404"/>
            <a:ext cx="4724526" cy="4357393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D2105C-D333-FC49-AB4E-F6B959367D36}" type="datetimeFigureOut">
              <a:rPr lang="en-US" smtClean="0"/>
              <a:t>1/14/2016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31934-7AC0-AB4F-BC5B-11BF715B8A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99626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D2105C-D333-FC49-AB4E-F6B959367D36}" type="datetimeFigureOut">
              <a:rPr lang="en-US" smtClean="0"/>
              <a:t>1/14/2016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31934-7AC0-AB4F-BC5B-11BF715B8A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24300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D2105C-D333-FC49-AB4E-F6B959367D36}" type="datetimeFigureOut">
              <a:rPr lang="en-US" smtClean="0"/>
              <a:t>1/14/2016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31934-7AC0-AB4F-BC5B-11BF715B8A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81534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433" y="301113"/>
            <a:ext cx="3516488" cy="1281483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78960" y="301114"/>
            <a:ext cx="5975246" cy="6454683"/>
          </a:xfrm>
        </p:spPr>
        <p:txBody>
          <a:bodyPr/>
          <a:lstStyle>
            <a:lvl1pPr>
              <a:defRPr sz="3600"/>
            </a:lvl1pPr>
            <a:lvl2pPr>
              <a:defRPr sz="3200"/>
            </a:lvl2pPr>
            <a:lvl3pPr>
              <a:defRPr sz="27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4433" y="1582597"/>
            <a:ext cx="3516488" cy="5173200"/>
          </a:xfrm>
        </p:spPr>
        <p:txBody>
          <a:bodyPr/>
          <a:lstStyle>
            <a:lvl1pPr marL="0" indent="0">
              <a:buNone/>
              <a:defRPr sz="1600"/>
            </a:lvl1pPr>
            <a:lvl2pPr marL="521437" indent="0">
              <a:buNone/>
              <a:defRPr sz="1400"/>
            </a:lvl2pPr>
            <a:lvl3pPr marL="1042873" indent="0">
              <a:buNone/>
              <a:defRPr sz="1100"/>
            </a:lvl3pPr>
            <a:lvl4pPr marL="1564310" indent="0">
              <a:buNone/>
              <a:defRPr sz="1000"/>
            </a:lvl4pPr>
            <a:lvl5pPr marL="2085746" indent="0">
              <a:buNone/>
              <a:defRPr sz="1000"/>
            </a:lvl5pPr>
            <a:lvl6pPr marL="2607183" indent="0">
              <a:buNone/>
              <a:defRPr sz="1000"/>
            </a:lvl6pPr>
            <a:lvl7pPr marL="3128620" indent="0">
              <a:buNone/>
              <a:defRPr sz="1000"/>
            </a:lvl7pPr>
            <a:lvl8pPr marL="3650056" indent="0">
              <a:buNone/>
              <a:defRPr sz="1000"/>
            </a:lvl8pPr>
            <a:lvl9pPr marL="417149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D2105C-D333-FC49-AB4E-F6B959367D36}" type="datetimeFigureOut">
              <a:rPr lang="en-US" smtClean="0"/>
              <a:t>1/14/2016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31934-7AC0-AB4F-BC5B-11BF715B8A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36270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95048" y="5293995"/>
            <a:ext cx="6413183" cy="624986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095048" y="675755"/>
            <a:ext cx="6413183" cy="4537710"/>
          </a:xfrm>
        </p:spPr>
        <p:txBody>
          <a:bodyPr/>
          <a:lstStyle>
            <a:lvl1pPr marL="0" indent="0">
              <a:buNone/>
              <a:defRPr sz="3600"/>
            </a:lvl1pPr>
            <a:lvl2pPr marL="521437" indent="0">
              <a:buNone/>
              <a:defRPr sz="3200"/>
            </a:lvl2pPr>
            <a:lvl3pPr marL="1042873" indent="0">
              <a:buNone/>
              <a:defRPr sz="2700"/>
            </a:lvl3pPr>
            <a:lvl4pPr marL="1564310" indent="0">
              <a:buNone/>
              <a:defRPr sz="2300"/>
            </a:lvl4pPr>
            <a:lvl5pPr marL="2085746" indent="0">
              <a:buNone/>
              <a:defRPr sz="2300"/>
            </a:lvl5pPr>
            <a:lvl6pPr marL="2607183" indent="0">
              <a:buNone/>
              <a:defRPr sz="2300"/>
            </a:lvl6pPr>
            <a:lvl7pPr marL="3128620" indent="0">
              <a:buNone/>
              <a:defRPr sz="2300"/>
            </a:lvl7pPr>
            <a:lvl8pPr marL="3650056" indent="0">
              <a:buNone/>
              <a:defRPr sz="2300"/>
            </a:lvl8pPr>
            <a:lvl9pPr marL="4171493" indent="0">
              <a:buNone/>
              <a:defRPr sz="23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95048" y="5918981"/>
            <a:ext cx="6413183" cy="887584"/>
          </a:xfrm>
        </p:spPr>
        <p:txBody>
          <a:bodyPr/>
          <a:lstStyle>
            <a:lvl1pPr marL="0" indent="0">
              <a:buNone/>
              <a:defRPr sz="1600"/>
            </a:lvl1pPr>
            <a:lvl2pPr marL="521437" indent="0">
              <a:buNone/>
              <a:defRPr sz="1400"/>
            </a:lvl2pPr>
            <a:lvl3pPr marL="1042873" indent="0">
              <a:buNone/>
              <a:defRPr sz="1100"/>
            </a:lvl3pPr>
            <a:lvl4pPr marL="1564310" indent="0">
              <a:buNone/>
              <a:defRPr sz="1000"/>
            </a:lvl4pPr>
            <a:lvl5pPr marL="2085746" indent="0">
              <a:buNone/>
              <a:defRPr sz="1000"/>
            </a:lvl5pPr>
            <a:lvl6pPr marL="2607183" indent="0">
              <a:buNone/>
              <a:defRPr sz="1000"/>
            </a:lvl6pPr>
            <a:lvl7pPr marL="3128620" indent="0">
              <a:buNone/>
              <a:defRPr sz="1000"/>
            </a:lvl7pPr>
            <a:lvl8pPr marL="3650056" indent="0">
              <a:buNone/>
              <a:defRPr sz="1000"/>
            </a:lvl8pPr>
            <a:lvl9pPr marL="417149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D2105C-D333-FC49-AB4E-F6B959367D36}" type="datetimeFigureOut">
              <a:rPr lang="en-US" smtClean="0"/>
              <a:t>1/14/2016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31934-7AC0-AB4F-BC5B-11BF715B8A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72439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4432" y="302865"/>
            <a:ext cx="9619774" cy="1260475"/>
          </a:xfrm>
          <a:prstGeom prst="rect">
            <a:avLst/>
          </a:prstGeom>
        </p:spPr>
        <p:txBody>
          <a:bodyPr vert="horz" lIns="104287" tIns="52144" rIns="104287" bIns="52144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432" y="1764666"/>
            <a:ext cx="9619774" cy="4991131"/>
          </a:xfrm>
          <a:prstGeom prst="rect">
            <a:avLst/>
          </a:prstGeom>
        </p:spPr>
        <p:txBody>
          <a:bodyPr vert="horz" lIns="104287" tIns="52144" rIns="104287" bIns="52144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432" y="7009642"/>
            <a:ext cx="2494016" cy="402652"/>
          </a:xfrm>
          <a:prstGeom prst="rect">
            <a:avLst/>
          </a:prstGeom>
        </p:spPr>
        <p:txBody>
          <a:bodyPr vert="horz" lIns="104287" tIns="52144" rIns="104287" bIns="52144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D2105C-D333-FC49-AB4E-F6B959367D36}" type="datetimeFigureOut">
              <a:rPr lang="en-US" smtClean="0"/>
              <a:t>1/14/2016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51952" y="7009642"/>
            <a:ext cx="3384735" cy="402652"/>
          </a:xfrm>
          <a:prstGeom prst="rect">
            <a:avLst/>
          </a:prstGeom>
        </p:spPr>
        <p:txBody>
          <a:bodyPr vert="horz" lIns="104287" tIns="52144" rIns="104287" bIns="52144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60190" y="7009642"/>
            <a:ext cx="2494016" cy="402652"/>
          </a:xfrm>
          <a:prstGeom prst="rect">
            <a:avLst/>
          </a:prstGeom>
        </p:spPr>
        <p:txBody>
          <a:bodyPr vert="horz" lIns="104287" tIns="52144" rIns="104287" bIns="52144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331934-7AC0-AB4F-BC5B-11BF715B8A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8871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521437" rtl="0" eaLnBrk="1" latinLnBrk="0" hangingPunct="1">
        <a:spcBef>
          <a:spcPct val="0"/>
        </a:spcBef>
        <a:buNone/>
        <a:defRPr sz="5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91077" indent="-391077" algn="l" defTabSz="521437" rtl="0" eaLnBrk="1" latinLnBrk="0" hangingPunct="1">
        <a:spcBef>
          <a:spcPct val="20000"/>
        </a:spcBef>
        <a:buFont typeface="Arial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847334" indent="-325898" algn="l" defTabSz="521437" rtl="0" eaLnBrk="1" latinLnBrk="0" hangingPunct="1">
        <a:spcBef>
          <a:spcPct val="20000"/>
        </a:spcBef>
        <a:buFont typeface="Arial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303592" indent="-260718" algn="l" defTabSz="521437" rtl="0" eaLnBrk="1" latinLnBrk="0" hangingPunct="1">
        <a:spcBef>
          <a:spcPct val="20000"/>
        </a:spcBef>
        <a:buFont typeface="Arial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1825028" indent="-260718" algn="l" defTabSz="521437" rtl="0" eaLnBrk="1" latinLnBrk="0" hangingPunct="1">
        <a:spcBef>
          <a:spcPct val="20000"/>
        </a:spcBef>
        <a:buFont typeface="Arial"/>
        <a:buChar char="–"/>
        <a:defRPr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346465" indent="-260718" algn="l" defTabSz="521437" rtl="0" eaLnBrk="1" latinLnBrk="0" hangingPunct="1">
        <a:spcBef>
          <a:spcPct val="20000"/>
        </a:spcBef>
        <a:buFont typeface="Arial"/>
        <a:buChar char="»"/>
        <a:defRPr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867901" indent="-260718" algn="l" defTabSz="521437" rtl="0" eaLnBrk="1" latinLnBrk="0" hangingPunct="1">
        <a:spcBef>
          <a:spcPct val="20000"/>
        </a:spcBef>
        <a:buFont typeface="Arial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389338" indent="-260718" algn="l" defTabSz="521437" rtl="0" eaLnBrk="1" latinLnBrk="0" hangingPunct="1">
        <a:spcBef>
          <a:spcPct val="20000"/>
        </a:spcBef>
        <a:buFont typeface="Arial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3910775" indent="-260718" algn="l" defTabSz="521437" rtl="0" eaLnBrk="1" latinLnBrk="0" hangingPunct="1">
        <a:spcBef>
          <a:spcPct val="20000"/>
        </a:spcBef>
        <a:buFont typeface="Arial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432211" indent="-260718" algn="l" defTabSz="521437" rtl="0" eaLnBrk="1" latinLnBrk="0" hangingPunct="1">
        <a:spcBef>
          <a:spcPct val="20000"/>
        </a:spcBef>
        <a:buFont typeface="Arial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21437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21437" algn="l" defTabSz="521437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42873" algn="l" defTabSz="521437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564310" algn="l" defTabSz="521437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085746" algn="l" defTabSz="521437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07183" algn="l" defTabSz="521437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28620" algn="l" defTabSz="521437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650056" algn="l" defTabSz="521437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171493" algn="l" defTabSz="521437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1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4113"/>
            <a:ext cx="10688638" cy="7556392"/>
          </a:xfrm>
          <a:prstGeom prst="rect">
            <a:avLst/>
          </a:prstGeom>
        </p:spPr>
      </p:pic>
      <p:sp>
        <p:nvSpPr>
          <p:cNvPr id="3" name="Title 1"/>
          <p:cNvSpPr>
            <a:spLocks noGrp="1"/>
          </p:cNvSpPr>
          <p:nvPr>
            <p:ph type="ctrTitle"/>
          </p:nvPr>
        </p:nvSpPr>
        <p:spPr>
          <a:xfrm>
            <a:off x="755576" y="3645024"/>
            <a:ext cx="7772400" cy="1368152"/>
          </a:xfrm>
        </p:spPr>
        <p:txBody>
          <a:bodyPr>
            <a:normAutofit fontScale="90000"/>
          </a:bodyPr>
          <a:lstStyle/>
          <a:p>
            <a:r>
              <a:rPr lang="en-ZA" dirty="0" smtClean="0"/>
              <a:t/>
            </a:r>
            <a:br>
              <a:rPr lang="en-ZA" dirty="0" smtClean="0"/>
            </a:br>
            <a:endParaRPr lang="en-ZA" dirty="0"/>
          </a:p>
        </p:txBody>
      </p:sp>
      <p:sp>
        <p:nvSpPr>
          <p:cNvPr id="5" name="Subtitle 2"/>
          <p:cNvSpPr>
            <a:spLocks noGrp="1"/>
          </p:cNvSpPr>
          <p:nvPr>
            <p:ph type="subTitle" idx="1"/>
          </p:nvPr>
        </p:nvSpPr>
        <p:spPr>
          <a:xfrm>
            <a:off x="827584" y="3284984"/>
            <a:ext cx="7488832" cy="3312368"/>
          </a:xfrm>
        </p:spPr>
        <p:txBody>
          <a:bodyPr>
            <a:normAutofit fontScale="70000" lnSpcReduction="20000"/>
          </a:bodyPr>
          <a:lstStyle/>
          <a:p>
            <a:endParaRPr lang="en-ZA" b="1" dirty="0" smtClean="0"/>
          </a:p>
          <a:p>
            <a:r>
              <a:rPr lang="en-ZA" sz="5700" b="1" dirty="0" smtClean="0">
                <a:solidFill>
                  <a:schemeClr val="tx1"/>
                </a:solidFill>
              </a:rPr>
              <a:t>MATATIELE LOCAL MUNICIPALITY</a:t>
            </a:r>
          </a:p>
          <a:p>
            <a:endParaRPr lang="en-ZA" b="1" dirty="0" smtClean="0">
              <a:solidFill>
                <a:schemeClr val="tx1"/>
              </a:solidFill>
            </a:endParaRPr>
          </a:p>
          <a:p>
            <a:r>
              <a:rPr lang="en-ZA" b="1" dirty="0" smtClean="0">
                <a:solidFill>
                  <a:schemeClr val="tx1"/>
                </a:solidFill>
              </a:rPr>
              <a:t> </a:t>
            </a:r>
          </a:p>
          <a:p>
            <a:r>
              <a:rPr lang="en-ZA" b="1" smtClean="0">
                <a:solidFill>
                  <a:schemeClr val="tx1"/>
                </a:solidFill>
              </a:rPr>
              <a:t>ANDA STRATEGY </a:t>
            </a:r>
            <a:r>
              <a:rPr lang="en-ZA" b="1" dirty="0" smtClean="0">
                <a:solidFill>
                  <a:schemeClr val="tx1"/>
                </a:solidFill>
              </a:rPr>
              <a:t>PLANNING SESSION</a:t>
            </a:r>
          </a:p>
          <a:p>
            <a:r>
              <a:rPr lang="en-ZA" b="1" dirty="0" smtClean="0">
                <a:solidFill>
                  <a:schemeClr val="tx1"/>
                </a:solidFill>
              </a:rPr>
              <a:t>14 JANUARY 2016</a:t>
            </a:r>
            <a:endParaRPr lang="en-ZA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8850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2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0097"/>
            <a:ext cx="10688638" cy="7556392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73383" y="2089887"/>
            <a:ext cx="596924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4000" b="1" dirty="0">
              <a:solidFill>
                <a:srgbClr val="0000FF"/>
              </a:solidFill>
              <a:latin typeface="Trebuchet MS"/>
              <a:cs typeface="Trebuchet MS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73382" y="3225421"/>
            <a:ext cx="937844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400" dirty="0">
              <a:solidFill>
                <a:srgbClr val="0000FF"/>
              </a:solidFill>
              <a:latin typeface="Trebuchet MS"/>
              <a:cs typeface="Trebuchet MS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1463040" y="274638"/>
            <a:ext cx="8854440" cy="1143000"/>
          </a:xfrm>
          <a:prstGeom prst="rect">
            <a:avLst/>
          </a:prstGeom>
        </p:spPr>
        <p:txBody>
          <a:bodyPr vert="horz" lIns="104287" tIns="52144" rIns="104287" bIns="52144" rtlCol="0" anchor="ctr">
            <a:normAutofit fontScale="97500"/>
          </a:bodyPr>
          <a:lstStyle>
            <a:lvl1pPr algn="ctr" defTabSz="521437" rtl="0" eaLnBrk="1" latinLnBrk="0" hangingPunct="1">
              <a:spcBef>
                <a:spcPct val="0"/>
              </a:spcBef>
              <a:buNone/>
              <a:defRPr sz="5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ZA" b="1" dirty="0" smtClean="0"/>
              <a:t>ACHIEVEMENTS</a:t>
            </a:r>
            <a:r>
              <a:rPr lang="en-ZA" sz="4000" b="1" dirty="0" smtClean="0">
                <a:solidFill>
                  <a:prstClr val="black"/>
                </a:solidFill>
              </a:rPr>
              <a:t>  </a:t>
            </a:r>
            <a:endParaRPr lang="en-ZA" b="1" dirty="0"/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838200" y="1600200"/>
            <a:ext cx="9013624" cy="4800600"/>
          </a:xfrm>
          <a:prstGeom prst="rect">
            <a:avLst/>
          </a:prstGeom>
        </p:spPr>
        <p:txBody>
          <a:bodyPr vert="horz" lIns="104287" tIns="52144" rIns="104287" bIns="52144" rtlCol="0">
            <a:normAutofit fontScale="92500" lnSpcReduction="10000"/>
          </a:bodyPr>
          <a:lstStyle>
            <a:lvl1pPr marL="0" indent="0" algn="ctr" defTabSz="521437" rtl="0" eaLnBrk="1" latinLnBrk="0" hangingPunct="1">
              <a:spcBef>
                <a:spcPct val="20000"/>
              </a:spcBef>
              <a:buFont typeface="Arial"/>
              <a:buNone/>
              <a:defRPr sz="3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21437" indent="0" algn="ctr" defTabSz="521437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042873" indent="0" algn="ctr" defTabSz="521437" rtl="0" eaLnBrk="1" latinLnBrk="0" hangingPunct="1">
              <a:spcBef>
                <a:spcPct val="20000"/>
              </a:spcBef>
              <a:buFont typeface="Arial"/>
              <a:buNone/>
              <a:defRPr sz="27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564310" indent="0" algn="ctr" defTabSz="521437" rtl="0" eaLnBrk="1" latinLnBrk="0" hangingPunct="1">
              <a:spcBef>
                <a:spcPct val="20000"/>
              </a:spcBef>
              <a:buFont typeface="Arial"/>
              <a:buNone/>
              <a:defRPr sz="2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85746" indent="0" algn="ctr" defTabSz="521437" rtl="0" eaLnBrk="1" latinLnBrk="0" hangingPunct="1">
              <a:spcBef>
                <a:spcPct val="20000"/>
              </a:spcBef>
              <a:buFont typeface="Arial"/>
              <a:buNone/>
              <a:defRPr sz="2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607183" indent="0" algn="ctr" defTabSz="521437" rtl="0" eaLnBrk="1" latinLnBrk="0" hangingPunct="1">
              <a:spcBef>
                <a:spcPct val="20000"/>
              </a:spcBef>
              <a:buFont typeface="Arial"/>
              <a:buNone/>
              <a:defRPr sz="2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3128620" indent="0" algn="ctr" defTabSz="521437" rtl="0" eaLnBrk="1" latinLnBrk="0" hangingPunct="1">
              <a:spcBef>
                <a:spcPct val="20000"/>
              </a:spcBef>
              <a:buFont typeface="Arial"/>
              <a:buNone/>
              <a:defRPr sz="2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650056" indent="0" algn="ctr" defTabSz="521437" rtl="0" eaLnBrk="1" latinLnBrk="0" hangingPunct="1">
              <a:spcBef>
                <a:spcPct val="20000"/>
              </a:spcBef>
              <a:buFont typeface="Arial"/>
              <a:buNone/>
              <a:defRPr sz="2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4171493" indent="0" algn="ctr" defTabSz="521437" rtl="0" eaLnBrk="1" latinLnBrk="0" hangingPunct="1">
              <a:spcBef>
                <a:spcPct val="20000"/>
              </a:spcBef>
              <a:buFont typeface="Arial"/>
              <a:buNone/>
              <a:defRPr sz="2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just">
              <a:buFont typeface="Arial" pitchFamily="34" charset="0"/>
              <a:buChar char="•"/>
            </a:pPr>
            <a:endParaRPr lang="en-ZA" sz="2800" b="1" dirty="0" smtClean="0">
              <a:solidFill>
                <a:prstClr val="black"/>
              </a:solidFill>
            </a:endParaRPr>
          </a:p>
          <a:p>
            <a:pPr marL="457200" indent="-457200" algn="just">
              <a:buFont typeface="Arial" pitchFamily="34" charset="0"/>
              <a:buChar char="•"/>
            </a:pPr>
            <a:r>
              <a:rPr lang="en-ZA" sz="2800" dirty="0" smtClean="0">
                <a:solidFill>
                  <a:prstClr val="black"/>
                </a:solidFill>
              </a:rPr>
              <a:t>Destination Marketing  events  </a:t>
            </a:r>
          </a:p>
          <a:p>
            <a:pPr lvl="1" algn="just"/>
            <a:r>
              <a:rPr lang="en-ZA" dirty="0" smtClean="0">
                <a:solidFill>
                  <a:prstClr val="black"/>
                </a:solidFill>
              </a:rPr>
              <a:t>- Music Festival  </a:t>
            </a:r>
          </a:p>
          <a:p>
            <a:pPr lvl="1" algn="just"/>
            <a:r>
              <a:rPr lang="en-ZA" dirty="0" smtClean="0">
                <a:solidFill>
                  <a:prstClr val="black"/>
                </a:solidFill>
              </a:rPr>
              <a:t>- Tourism Celebration </a:t>
            </a:r>
          </a:p>
          <a:p>
            <a:pPr lvl="1" algn="just"/>
            <a:r>
              <a:rPr lang="en-ZA" dirty="0" smtClean="0">
                <a:solidFill>
                  <a:prstClr val="black"/>
                </a:solidFill>
              </a:rPr>
              <a:t>- Matat Fees.</a:t>
            </a:r>
          </a:p>
          <a:p>
            <a:pPr lvl="1" algn="just"/>
            <a:r>
              <a:rPr lang="en-ZA" dirty="0" smtClean="0">
                <a:solidFill>
                  <a:prstClr val="black"/>
                </a:solidFill>
              </a:rPr>
              <a:t>- Mehloding Heritage</a:t>
            </a:r>
          </a:p>
          <a:p>
            <a:pPr marL="457200" indent="-457200" algn="just">
              <a:buFont typeface="Arial" pitchFamily="34" charset="0"/>
              <a:buChar char="•"/>
            </a:pPr>
            <a:r>
              <a:rPr lang="en-ZA" sz="2800" dirty="0" smtClean="0">
                <a:solidFill>
                  <a:prstClr val="black"/>
                </a:solidFill>
              </a:rPr>
              <a:t>Established Strategic Partnerships</a:t>
            </a:r>
          </a:p>
          <a:p>
            <a:pPr lvl="1" algn="just"/>
            <a:r>
              <a:rPr lang="en-ZA" dirty="0" smtClean="0">
                <a:solidFill>
                  <a:prstClr val="black"/>
                </a:solidFill>
              </a:rPr>
              <a:t>- SMME Development  - MOU with SEDA</a:t>
            </a:r>
          </a:p>
          <a:p>
            <a:pPr lvl="1" algn="just"/>
            <a:r>
              <a:rPr lang="en-ZA" dirty="0" smtClean="0">
                <a:solidFill>
                  <a:prstClr val="black"/>
                </a:solidFill>
              </a:rPr>
              <a:t>- Agriculture - World Vision.</a:t>
            </a:r>
          </a:p>
          <a:p>
            <a:pPr marL="457200" indent="-457200" algn="just">
              <a:buFont typeface="Arial" pitchFamily="34" charset="0"/>
              <a:buChar char="•"/>
            </a:pPr>
            <a:r>
              <a:rPr lang="en-ZA" sz="2800" dirty="0" smtClean="0">
                <a:solidFill>
                  <a:prstClr val="black"/>
                </a:solidFill>
              </a:rPr>
              <a:t>Policies &amp; By Laws  - LED Policy, Liquor Trading Bylaw</a:t>
            </a:r>
          </a:p>
          <a:p>
            <a:pPr marL="285750" indent="-285750" algn="just">
              <a:buFont typeface="Arial" pitchFamily="34" charset="0"/>
              <a:buChar char="•"/>
            </a:pPr>
            <a:endParaRPr lang="en-ZA" sz="1400" b="1" dirty="0" smtClean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3872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2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0688638" cy="7556392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73383" y="2089887"/>
            <a:ext cx="596924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4000" b="1" dirty="0">
              <a:solidFill>
                <a:srgbClr val="0000FF"/>
              </a:solidFill>
              <a:latin typeface="Trebuchet MS"/>
              <a:cs typeface="Trebuchet MS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73382" y="3225421"/>
            <a:ext cx="937844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400" dirty="0">
              <a:solidFill>
                <a:srgbClr val="0000FF"/>
              </a:solidFill>
              <a:latin typeface="Trebuchet MS"/>
              <a:cs typeface="Trebuchet MS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2148840" y="274638"/>
            <a:ext cx="8077200" cy="1143000"/>
          </a:xfrm>
          <a:prstGeom prst="rect">
            <a:avLst/>
          </a:prstGeom>
        </p:spPr>
        <p:txBody>
          <a:bodyPr vert="horz" lIns="104287" tIns="52144" rIns="104287" bIns="52144" rtlCol="0" anchor="ctr">
            <a:normAutofit/>
          </a:bodyPr>
          <a:lstStyle>
            <a:lvl1pPr algn="ctr" defTabSz="521437" rtl="0" eaLnBrk="1" latinLnBrk="0" hangingPunct="1">
              <a:spcBef>
                <a:spcPct val="0"/>
              </a:spcBef>
              <a:buNone/>
              <a:defRPr sz="5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ZA" b="1" dirty="0" smtClean="0"/>
              <a:t>ACHIEVEMENTS Contd…..</a:t>
            </a:r>
            <a:endParaRPr lang="en-ZA" b="1" dirty="0"/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457200" y="1798320"/>
            <a:ext cx="9265920" cy="4327843"/>
          </a:xfrm>
          <a:prstGeom prst="rect">
            <a:avLst/>
          </a:prstGeom>
        </p:spPr>
        <p:txBody>
          <a:bodyPr vert="horz" lIns="104287" tIns="52144" rIns="104287" bIns="52144" rtlCol="0">
            <a:normAutofit/>
          </a:bodyPr>
          <a:lstStyle>
            <a:lvl1pPr marL="0" indent="0" algn="ctr" defTabSz="521437" rtl="0" eaLnBrk="1" latinLnBrk="0" hangingPunct="1">
              <a:spcBef>
                <a:spcPct val="20000"/>
              </a:spcBef>
              <a:buFont typeface="Arial"/>
              <a:buNone/>
              <a:defRPr sz="3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21437" indent="0" algn="ctr" defTabSz="521437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042873" indent="0" algn="ctr" defTabSz="521437" rtl="0" eaLnBrk="1" latinLnBrk="0" hangingPunct="1">
              <a:spcBef>
                <a:spcPct val="20000"/>
              </a:spcBef>
              <a:buFont typeface="Arial"/>
              <a:buNone/>
              <a:defRPr sz="27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564310" indent="0" algn="ctr" defTabSz="521437" rtl="0" eaLnBrk="1" latinLnBrk="0" hangingPunct="1">
              <a:spcBef>
                <a:spcPct val="20000"/>
              </a:spcBef>
              <a:buFont typeface="Arial"/>
              <a:buNone/>
              <a:defRPr sz="2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85746" indent="0" algn="ctr" defTabSz="521437" rtl="0" eaLnBrk="1" latinLnBrk="0" hangingPunct="1">
              <a:spcBef>
                <a:spcPct val="20000"/>
              </a:spcBef>
              <a:buFont typeface="Arial"/>
              <a:buNone/>
              <a:defRPr sz="2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607183" indent="0" algn="ctr" defTabSz="521437" rtl="0" eaLnBrk="1" latinLnBrk="0" hangingPunct="1">
              <a:spcBef>
                <a:spcPct val="20000"/>
              </a:spcBef>
              <a:buFont typeface="Arial"/>
              <a:buNone/>
              <a:defRPr sz="2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3128620" indent="0" algn="ctr" defTabSz="521437" rtl="0" eaLnBrk="1" latinLnBrk="0" hangingPunct="1">
              <a:spcBef>
                <a:spcPct val="20000"/>
              </a:spcBef>
              <a:buFont typeface="Arial"/>
              <a:buNone/>
              <a:defRPr sz="2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650056" indent="0" algn="ctr" defTabSz="521437" rtl="0" eaLnBrk="1" latinLnBrk="0" hangingPunct="1">
              <a:spcBef>
                <a:spcPct val="20000"/>
              </a:spcBef>
              <a:buFont typeface="Arial"/>
              <a:buNone/>
              <a:defRPr sz="2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4171493" indent="0" algn="ctr" defTabSz="521437" rtl="0" eaLnBrk="1" latinLnBrk="0" hangingPunct="1">
              <a:spcBef>
                <a:spcPct val="20000"/>
              </a:spcBef>
              <a:buFont typeface="Arial"/>
              <a:buNone/>
              <a:defRPr sz="2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571500" indent="-571500" algn="l">
              <a:buFont typeface="Arial" pitchFamily="34" charset="0"/>
              <a:buChar char="•"/>
            </a:pPr>
            <a:endParaRPr lang="en-ZA" dirty="0" smtClean="0">
              <a:solidFill>
                <a:schemeClr val="tx1"/>
              </a:solidFill>
            </a:endParaRPr>
          </a:p>
          <a:p>
            <a:pPr marL="571500" indent="-571500" algn="l">
              <a:buFont typeface="Arial" pitchFamily="34" charset="0"/>
              <a:buChar char="•"/>
            </a:pPr>
            <a:r>
              <a:rPr lang="en-ZA" dirty="0" smtClean="0">
                <a:solidFill>
                  <a:schemeClr val="tx1"/>
                </a:solidFill>
              </a:rPr>
              <a:t>Land audit.</a:t>
            </a:r>
          </a:p>
          <a:p>
            <a:pPr marL="571500" indent="-571500" algn="l">
              <a:buFont typeface="Arial" pitchFamily="34" charset="0"/>
              <a:buChar char="•"/>
            </a:pPr>
            <a:r>
              <a:rPr lang="en-ZA" dirty="0" smtClean="0">
                <a:solidFill>
                  <a:schemeClr val="tx1"/>
                </a:solidFill>
              </a:rPr>
              <a:t>Installation of GIS System.</a:t>
            </a:r>
          </a:p>
          <a:p>
            <a:pPr marL="571500" indent="-571500" algn="l">
              <a:buFont typeface="Arial" pitchFamily="34" charset="0"/>
              <a:buChar char="•"/>
            </a:pPr>
            <a:r>
              <a:rPr lang="en-ZA" dirty="0" smtClean="0">
                <a:solidFill>
                  <a:schemeClr val="tx1"/>
                </a:solidFill>
              </a:rPr>
              <a:t>Land Lease and disposal Policy.</a:t>
            </a:r>
          </a:p>
          <a:p>
            <a:pPr marL="571500" indent="-571500" algn="l">
              <a:buFont typeface="Arial" pitchFamily="34" charset="0"/>
              <a:buChar char="•"/>
            </a:pPr>
            <a:r>
              <a:rPr lang="en-ZA" dirty="0" smtClean="0">
                <a:solidFill>
                  <a:schemeClr val="tx1"/>
                </a:solidFill>
              </a:rPr>
              <a:t>Land Use Management System By Law.</a:t>
            </a:r>
            <a:endParaRPr lang="en-ZA" dirty="0">
              <a:solidFill>
                <a:schemeClr val="tx1"/>
              </a:solidFill>
            </a:endParaRPr>
          </a:p>
          <a:p>
            <a:pPr marL="571500" indent="-571500" algn="l">
              <a:buFont typeface="Arial" pitchFamily="34" charset="0"/>
              <a:buChar char="•"/>
            </a:pPr>
            <a:r>
              <a:rPr lang="en-ZA" dirty="0">
                <a:solidFill>
                  <a:schemeClr val="tx1"/>
                </a:solidFill>
              </a:rPr>
              <a:t>Implementation of Spluma</a:t>
            </a:r>
          </a:p>
          <a:p>
            <a:pPr marL="571500" indent="-571500" algn="l">
              <a:buFont typeface="Arial" pitchFamily="34" charset="0"/>
              <a:buChar char="•"/>
            </a:pPr>
            <a:endParaRPr lang="en-ZA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2821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2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0688638" cy="7556392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73382" y="1876527"/>
            <a:ext cx="596924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4000" b="1" dirty="0">
              <a:solidFill>
                <a:srgbClr val="0000FF"/>
              </a:solidFill>
              <a:latin typeface="Trebuchet MS"/>
              <a:cs typeface="Trebuchet MS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73382" y="3225421"/>
            <a:ext cx="937844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400" dirty="0">
              <a:solidFill>
                <a:srgbClr val="0000FF"/>
              </a:solidFill>
              <a:latin typeface="Trebuchet MS"/>
              <a:cs typeface="Trebuchet MS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2118359" y="274638"/>
            <a:ext cx="7733465" cy="1143000"/>
          </a:xfrm>
          <a:prstGeom prst="rect">
            <a:avLst/>
          </a:prstGeom>
        </p:spPr>
        <p:txBody>
          <a:bodyPr vert="horz" lIns="104287" tIns="52144" rIns="104287" bIns="52144" rtlCol="0" anchor="ctr">
            <a:normAutofit/>
          </a:bodyPr>
          <a:lstStyle>
            <a:lvl1pPr algn="ctr" defTabSz="521437" rtl="0" eaLnBrk="1" latinLnBrk="0" hangingPunct="1">
              <a:spcBef>
                <a:spcPct val="0"/>
              </a:spcBef>
              <a:buNone/>
              <a:defRPr sz="5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ZA" b="1" smtClean="0"/>
              <a:t>CHALLENGES &amp; STRATEGIES</a:t>
            </a:r>
            <a:endParaRPr lang="en-ZA" b="1" dirty="0"/>
          </a:p>
        </p:txBody>
      </p:sp>
      <p:graphicFrame>
        <p:nvGraphicFramePr>
          <p:cNvPr id="8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8444843"/>
              </p:ext>
            </p:extLst>
          </p:nvPr>
        </p:nvGraphicFramePr>
        <p:xfrm>
          <a:off x="467544" y="1268760"/>
          <a:ext cx="9895656" cy="5223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24632"/>
                <a:gridCol w="3485512"/>
                <a:gridCol w="3485512"/>
              </a:tblGrid>
              <a:tr h="844312">
                <a:tc>
                  <a:txBody>
                    <a:bodyPr/>
                    <a:lstStyle/>
                    <a:p>
                      <a:r>
                        <a:rPr lang="en-ZA" dirty="0" smtClean="0"/>
                        <a:t>CHALLENGE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/>
                        <a:t>BACKGROUND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/>
                        <a:t>PROPOSED STRATEGY</a:t>
                      </a:r>
                      <a:endParaRPr lang="en-ZA" dirty="0"/>
                    </a:p>
                  </a:txBody>
                  <a:tcPr/>
                </a:tc>
              </a:tr>
              <a:tr h="1459723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kumimoji="0" lang="en-ZA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Funding of Anchor projects.</a:t>
                      </a:r>
                    </a:p>
                    <a:p>
                      <a:endParaRPr lang="en-ZA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ZA" sz="2000" baseline="0" dirty="0" smtClean="0"/>
                        <a:t> Readiness to access funding Opportunities when there are open funding windows</a:t>
                      </a:r>
                      <a:endParaRPr lang="en-ZA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kumimoji="0" lang="en-ZA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Mobilise resources - Early packaging of projects and feasibility studies. </a:t>
                      </a:r>
                      <a:endParaRPr lang="en-ZA" sz="2000" dirty="0"/>
                    </a:p>
                  </a:txBody>
                  <a:tcPr/>
                </a:tc>
              </a:tr>
              <a:tr h="1017383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kumimoji="0" lang="en-ZA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Limited supervisory staff </a:t>
                      </a:r>
                      <a:endParaRPr lang="en-ZA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kumimoji="0" lang="en-ZA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Need for specialised human resources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kumimoji="0" lang="en-ZA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Filling of vacant positions </a:t>
                      </a:r>
                    </a:p>
                  </a:txBody>
                  <a:tcPr/>
                </a:tc>
              </a:tr>
              <a:tr h="1902062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kumimoji="0" lang="en-ZA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Insufficient budget (within the Municipality) for LED programmes</a:t>
                      </a:r>
                      <a:endParaRPr lang="en-ZA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Font typeface="Arial" pitchFamily="34" charset="0"/>
                        <a:buChar char="•"/>
                      </a:pPr>
                      <a:r>
                        <a:rPr lang="en-ZA" sz="2000" dirty="0" smtClean="0"/>
                        <a:t>Need</a:t>
                      </a:r>
                      <a:r>
                        <a:rPr lang="en-ZA" sz="2000" baseline="0" dirty="0" smtClean="0"/>
                        <a:t> for outweighing the available financial resources.</a:t>
                      </a:r>
                      <a:endParaRPr lang="en-ZA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kumimoji="0" lang="en-ZA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Increase in budget allocation for LED programmes</a:t>
                      </a:r>
                    </a:p>
                    <a:p>
                      <a:endParaRPr lang="en-ZA" sz="20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52213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2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0688638" cy="7556392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73383" y="2089887"/>
            <a:ext cx="596924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4000" b="1" dirty="0">
              <a:solidFill>
                <a:srgbClr val="0000FF"/>
              </a:solidFill>
              <a:latin typeface="Trebuchet MS"/>
              <a:cs typeface="Trebuchet MS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73382" y="3225421"/>
            <a:ext cx="937844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400" dirty="0">
              <a:solidFill>
                <a:srgbClr val="0000FF"/>
              </a:solidFill>
              <a:latin typeface="Trebuchet MS"/>
              <a:cs typeface="Trebuchet MS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1859280" y="274638"/>
            <a:ext cx="8183880" cy="1143000"/>
          </a:xfrm>
          <a:prstGeom prst="rect">
            <a:avLst/>
          </a:prstGeom>
        </p:spPr>
        <p:txBody>
          <a:bodyPr vert="horz" lIns="104287" tIns="52144" rIns="104287" bIns="52144" rtlCol="0" anchor="ctr">
            <a:normAutofit/>
          </a:bodyPr>
          <a:lstStyle>
            <a:lvl1pPr algn="ctr" defTabSz="521437" rtl="0" eaLnBrk="1" latinLnBrk="0" hangingPunct="1">
              <a:spcBef>
                <a:spcPct val="0"/>
              </a:spcBef>
              <a:buNone/>
              <a:defRPr sz="5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ZA" b="1" smtClean="0">
                <a:solidFill>
                  <a:prstClr val="black"/>
                </a:solidFill>
              </a:rPr>
              <a:t>CHALLENGES &amp; STRATEGIES</a:t>
            </a:r>
            <a:endParaRPr lang="en-ZA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46165180"/>
              </p:ext>
            </p:extLst>
          </p:nvPr>
        </p:nvGraphicFramePr>
        <p:xfrm>
          <a:off x="395534" y="1798321"/>
          <a:ext cx="9769546" cy="52355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15306"/>
                <a:gridCol w="3468466"/>
                <a:gridCol w="3785774"/>
              </a:tblGrid>
              <a:tr h="457370">
                <a:tc>
                  <a:txBody>
                    <a:bodyPr/>
                    <a:lstStyle/>
                    <a:p>
                      <a:r>
                        <a:rPr lang="en-ZA" dirty="0" smtClean="0"/>
                        <a:t>CHALLENGES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/>
                        <a:t>BACKGROUND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/>
                        <a:t>STRATGEGIES</a:t>
                      </a:r>
                      <a:endParaRPr lang="en-ZA" dirty="0"/>
                    </a:p>
                  </a:txBody>
                  <a:tcPr/>
                </a:tc>
              </a:tr>
              <a:tr h="1663873">
                <a:tc>
                  <a:txBody>
                    <a:bodyPr/>
                    <a:lstStyle/>
                    <a:p>
                      <a:pPr marL="342900" indent="-342900" algn="just"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ZA" sz="2000" kern="1200" dirty="0" smtClean="0">
                          <a:effectLst/>
                        </a:rPr>
                        <a:t>Management of Contraventions.</a:t>
                      </a:r>
                      <a:endParaRPr lang="en-ZA" sz="2000" dirty="0">
                        <a:effectLst/>
                        <a:latin typeface="Calibri"/>
                      </a:endParaRPr>
                    </a:p>
                  </a:txBody>
                  <a:tcPr marL="66062" marR="66062" marT="0" marB="0"/>
                </a:tc>
                <a:tc>
                  <a:txBody>
                    <a:bodyPr/>
                    <a:lstStyle/>
                    <a:p>
                      <a:pPr marL="342900" indent="-342900">
                        <a:buFont typeface="Arial" pitchFamily="34" charset="0"/>
                        <a:buChar char="•"/>
                      </a:pPr>
                      <a:r>
                        <a:rPr lang="en-ZA" sz="2000" dirty="0" smtClean="0"/>
                        <a:t>Increased</a:t>
                      </a:r>
                      <a:r>
                        <a:rPr lang="en-ZA" sz="2000" baseline="0" dirty="0" smtClean="0"/>
                        <a:t> non- compliance with By- Laws</a:t>
                      </a:r>
                      <a:endParaRPr lang="en-ZA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Font typeface="Arial" pitchFamily="34" charset="0"/>
                        <a:buChar char="•"/>
                      </a:pPr>
                      <a:r>
                        <a:rPr lang="en-ZA" sz="2000" dirty="0" smtClean="0"/>
                        <a:t>Prompt</a:t>
                      </a:r>
                      <a:r>
                        <a:rPr lang="en-ZA" sz="2000" baseline="0" dirty="0" smtClean="0"/>
                        <a:t> identification &amp; Notification</a:t>
                      </a:r>
                    </a:p>
                    <a:p>
                      <a:pPr marL="342900" indent="-342900">
                        <a:buFont typeface="Arial" pitchFamily="34" charset="0"/>
                        <a:buChar char="•"/>
                      </a:pPr>
                      <a:r>
                        <a:rPr lang="en-ZA" sz="2000" baseline="0" dirty="0" smtClean="0"/>
                        <a:t>Legal litigation</a:t>
                      </a:r>
                    </a:p>
                    <a:p>
                      <a:pPr marL="342900" indent="-342900">
                        <a:buFont typeface="Arial" pitchFamily="34" charset="0"/>
                        <a:buChar char="•"/>
                      </a:pPr>
                      <a:r>
                        <a:rPr lang="en-ZA" sz="2000" dirty="0" smtClean="0"/>
                        <a:t>Weekly</a:t>
                      </a:r>
                      <a:r>
                        <a:rPr lang="en-ZA" sz="2000" baseline="0" dirty="0" smtClean="0"/>
                        <a:t> Operational Plan for enforcement of Contraventions</a:t>
                      </a:r>
                      <a:endParaRPr lang="en-ZA" sz="2000" dirty="0"/>
                    </a:p>
                  </a:txBody>
                  <a:tcPr/>
                </a:tc>
              </a:tr>
              <a:tr h="1035996">
                <a:tc>
                  <a:txBody>
                    <a:bodyPr/>
                    <a:lstStyle/>
                    <a:p>
                      <a:pPr marL="342900" indent="-342900" algn="just"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ZA" sz="2000" kern="1200" dirty="0" smtClean="0">
                          <a:effectLst/>
                        </a:rPr>
                        <a:t>High housing</a:t>
                      </a:r>
                      <a:r>
                        <a:rPr lang="en-ZA" sz="2000" kern="1200" baseline="0" dirty="0" smtClean="0">
                          <a:effectLst/>
                        </a:rPr>
                        <a:t>  demand </a:t>
                      </a:r>
                      <a:r>
                        <a:rPr lang="en-ZA" sz="2000" dirty="0">
                          <a:effectLst/>
                        </a:rPr>
                        <a:t> </a:t>
                      </a:r>
                      <a:endParaRPr lang="en-ZA" sz="20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6062" marR="66062" marT="0" marB="0"/>
                </a:tc>
                <a:tc>
                  <a:txBody>
                    <a:bodyPr/>
                    <a:lstStyle/>
                    <a:p>
                      <a:pPr marL="342900" indent="-342900">
                        <a:buFont typeface="Arial" pitchFamily="34" charset="0"/>
                        <a:buChar char="•"/>
                      </a:pPr>
                      <a:r>
                        <a:rPr lang="en-ZA" sz="2000" dirty="0" smtClean="0"/>
                        <a:t>Rental housing Demand</a:t>
                      </a:r>
                    </a:p>
                    <a:p>
                      <a:pPr marL="342900" indent="-342900">
                        <a:buFont typeface="Arial" pitchFamily="34" charset="0"/>
                        <a:buChar char="•"/>
                      </a:pPr>
                      <a:r>
                        <a:rPr lang="en-ZA" sz="2000" dirty="0" smtClean="0"/>
                        <a:t>Middle income housing demand</a:t>
                      </a:r>
                      <a:endParaRPr lang="en-ZA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Font typeface="Arial" pitchFamily="34" charset="0"/>
                        <a:buChar char="•"/>
                      </a:pPr>
                      <a:r>
                        <a:rPr lang="en-ZA" sz="2000" dirty="0" smtClean="0"/>
                        <a:t>Pro-active planning and survey of land</a:t>
                      </a:r>
                      <a:endParaRPr lang="en-ZA" sz="2000" dirty="0"/>
                    </a:p>
                  </a:txBody>
                  <a:tcPr/>
                </a:tc>
              </a:tr>
              <a:tr h="1349934">
                <a:tc>
                  <a:txBody>
                    <a:bodyPr/>
                    <a:lstStyle/>
                    <a:p>
                      <a:pPr marL="342900" indent="-342900" algn="just"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ZA" sz="2000" kern="1200" dirty="0">
                          <a:effectLst/>
                        </a:rPr>
                        <a:t>Development of </a:t>
                      </a:r>
                      <a:r>
                        <a:rPr lang="en-ZA" sz="2000" kern="1200" dirty="0" smtClean="0">
                          <a:effectLst/>
                        </a:rPr>
                        <a:t>sensitive </a:t>
                      </a:r>
                      <a:r>
                        <a:rPr lang="en-ZA" sz="2000" kern="1200" dirty="0">
                          <a:effectLst/>
                        </a:rPr>
                        <a:t>areas without prior </a:t>
                      </a:r>
                      <a:r>
                        <a:rPr lang="en-ZA" sz="2000" kern="1200" dirty="0" smtClean="0">
                          <a:effectLst/>
                        </a:rPr>
                        <a:t>approval</a:t>
                      </a:r>
                      <a:endParaRPr lang="en-ZA" sz="2000" dirty="0">
                        <a:effectLst/>
                      </a:endParaRPr>
                    </a:p>
                  </a:txBody>
                  <a:tcPr marL="66062" marR="66062" marT="0" marB="0"/>
                </a:tc>
                <a:tc>
                  <a:txBody>
                    <a:bodyPr/>
                    <a:lstStyle/>
                    <a:p>
                      <a:pPr marL="342900" indent="-342900">
                        <a:buFont typeface="Arial" pitchFamily="34" charset="0"/>
                        <a:buChar char="•"/>
                      </a:pPr>
                      <a:r>
                        <a:rPr lang="en-ZA" sz="2000" dirty="0" smtClean="0"/>
                        <a:t> Development in</a:t>
                      </a:r>
                      <a:r>
                        <a:rPr lang="en-ZA" sz="2000" baseline="0" dirty="0" smtClean="0"/>
                        <a:t> Disaster Prone areas</a:t>
                      </a:r>
                      <a:endParaRPr lang="en-ZA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kumimoji="0" lang="en-ZA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Town Planners &amp; Environmentalists need to be consulted on the allocation sites for new development.</a:t>
                      </a:r>
                      <a:endParaRPr lang="en-ZA" sz="2000" dirty="0"/>
                    </a:p>
                  </a:txBody>
                  <a:tcPr/>
                </a:tc>
              </a:tr>
              <a:tr h="728405">
                <a:tc>
                  <a:txBody>
                    <a:bodyPr/>
                    <a:lstStyle/>
                    <a:p>
                      <a:pPr mar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itchFamily="34" charset="0"/>
                        <a:buNone/>
                      </a:pPr>
                      <a:endParaRPr lang="en-ZA" sz="2000" dirty="0">
                        <a:effectLst/>
                        <a:latin typeface="Calibri"/>
                      </a:endParaRPr>
                    </a:p>
                  </a:txBody>
                  <a:tcPr marL="66062" marR="66062" marT="0" marB="0"/>
                </a:tc>
                <a:tc>
                  <a:txBody>
                    <a:bodyPr/>
                    <a:lstStyle/>
                    <a:p>
                      <a:pPr marL="0" indent="0">
                        <a:buFont typeface="Arial" pitchFamily="34" charset="0"/>
                        <a:buNone/>
                      </a:pPr>
                      <a:endParaRPr lang="en-ZA" sz="2000" baseline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Arial" pitchFamily="34" charset="0"/>
                        <a:buNone/>
                      </a:pPr>
                      <a:endParaRPr lang="en-ZA" sz="2000" baseline="0" dirty="0" smtClean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35216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2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0688638" cy="7556392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73383" y="2089887"/>
            <a:ext cx="596924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4000" b="1" dirty="0">
              <a:solidFill>
                <a:srgbClr val="0000FF"/>
              </a:solidFill>
              <a:latin typeface="Trebuchet MS"/>
              <a:cs typeface="Trebuchet MS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73382" y="3225421"/>
            <a:ext cx="937844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400" dirty="0">
              <a:solidFill>
                <a:srgbClr val="0000FF"/>
              </a:solidFill>
              <a:latin typeface="Trebuchet MS"/>
              <a:cs typeface="Trebuchet MS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1965960" y="260648"/>
            <a:ext cx="8183880" cy="1000593"/>
          </a:xfrm>
          <a:prstGeom prst="rect">
            <a:avLst/>
          </a:prstGeom>
        </p:spPr>
        <p:txBody>
          <a:bodyPr vert="horz" lIns="104287" tIns="52144" rIns="104287" bIns="52144" rtlCol="0" anchor="ctr">
            <a:normAutofit fontScale="92500"/>
          </a:bodyPr>
          <a:lstStyle>
            <a:lvl1pPr algn="ctr" defTabSz="521437" rtl="0" eaLnBrk="1" latinLnBrk="0" hangingPunct="1">
              <a:spcBef>
                <a:spcPct val="0"/>
              </a:spcBef>
              <a:buNone/>
              <a:defRPr sz="5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ZA" b="1" dirty="0" smtClean="0"/>
              <a:t>MATATIELE LED SWOT ANALYSIS</a:t>
            </a:r>
            <a:endParaRPr lang="en-ZA" b="1" dirty="0"/>
          </a:p>
        </p:txBody>
      </p:sp>
      <p:graphicFrame>
        <p:nvGraphicFramePr>
          <p:cNvPr id="8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68148568"/>
              </p:ext>
            </p:extLst>
          </p:nvPr>
        </p:nvGraphicFramePr>
        <p:xfrm>
          <a:off x="473383" y="2089887"/>
          <a:ext cx="9895656" cy="490527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77737"/>
                <a:gridCol w="5217919"/>
              </a:tblGrid>
              <a:tr h="546633">
                <a:tc>
                  <a:txBody>
                    <a:bodyPr/>
                    <a:lstStyle/>
                    <a:p>
                      <a:r>
                        <a:rPr lang="en-ZA" sz="1800" b="1" dirty="0" smtClean="0">
                          <a:solidFill>
                            <a:schemeClr val="tx1"/>
                          </a:solidFill>
                        </a:rPr>
                        <a:t>STRENGTHS</a:t>
                      </a:r>
                      <a:endParaRPr lang="en-ZA" sz="18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z="1800" b="1" dirty="0" smtClean="0">
                          <a:solidFill>
                            <a:schemeClr val="tx1"/>
                          </a:solidFill>
                        </a:rPr>
                        <a:t>WEAKNESSES</a:t>
                      </a:r>
                      <a:endParaRPr lang="en-ZA" sz="18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1176257">
                <a:tc>
                  <a:txBody>
                    <a:bodyPr/>
                    <a:lstStyle/>
                    <a:p>
                      <a:pPr marL="342900" indent="-342900">
                        <a:buFont typeface="Arial" pitchFamily="34" charset="0"/>
                        <a:buChar char="•"/>
                      </a:pPr>
                      <a:r>
                        <a:rPr lang="en-ZA" sz="2000" baseline="0" dirty="0" smtClean="0"/>
                        <a:t>Productive land for crop, grazing  Pastures and afforestation.</a:t>
                      </a:r>
                    </a:p>
                    <a:p>
                      <a:pPr marL="342900" indent="-342900">
                        <a:buFont typeface="Arial" pitchFamily="34" charset="0"/>
                        <a:buChar char="•"/>
                      </a:pPr>
                      <a:r>
                        <a:rPr lang="en-ZA" sz="2000" baseline="0" dirty="0" smtClean="0"/>
                        <a:t>Availability of small stock and large stock.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kumimoji="0" lang="en-ZA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Abundant Rocky Scenery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kumimoji="0" lang="en-ZA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Wetlands 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kumimoji="0" lang="en-ZA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Rare bird Species 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kumimoji="0" lang="en-ZA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Water availability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kumimoji="0" lang="en-ZA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Existing forestry cooperatives</a:t>
                      </a:r>
                    </a:p>
                    <a:p>
                      <a:pPr marL="171450" marR="0" lvl="0" indent="-171450" algn="l" defTabSz="52143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kumimoji="0" lang="en-ZA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  Legally Registered Co-operatives.</a:t>
                      </a:r>
                    </a:p>
                    <a:p>
                      <a:pPr marL="171450" marR="0" lvl="0" indent="-171450" algn="l" defTabSz="52143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kumimoji="0" lang="en-ZA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  Existing business Chamber</a:t>
                      </a:r>
                    </a:p>
                    <a:p>
                      <a:pPr marL="171450" marR="0" lvl="0" indent="-171450" algn="l" defTabSz="52143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kumimoji="0" lang="en-ZA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   Wide  institutional Support – ( by Different Role Players).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endParaRPr kumimoji="0" lang="en-ZA" sz="20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Font typeface="Arial" pitchFamily="34" charset="0"/>
                        <a:buChar char="•"/>
                      </a:pPr>
                      <a:r>
                        <a:rPr lang="en-ZA" sz="2000" dirty="0" smtClean="0"/>
                        <a:t>Access to funding and mentorship.</a:t>
                      </a:r>
                    </a:p>
                    <a:p>
                      <a:pPr marL="342900" indent="-342900">
                        <a:buFont typeface="Arial" pitchFamily="34" charset="0"/>
                        <a:buChar char="•"/>
                      </a:pPr>
                      <a:r>
                        <a:rPr lang="en-ZA" sz="2000" baseline="0" dirty="0" smtClean="0"/>
                        <a:t>Value addition enterprises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kumimoji="0" lang="en-ZA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Poorly maintained Tourism Infrastructure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kumimoji="0" lang="en-ZA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Lack of knowledge  by the community on the benefits of the tourism Industry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kumimoji="0" lang="en-ZA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Under-utilised tourism resources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kumimoji="0" lang="en-ZA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No value addition for forestry products 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kumimoji="0" lang="en-ZA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Delays in issuing Water use Licenses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kumimoji="0" lang="en-ZA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Insufficient skills base </a:t>
                      </a:r>
                    </a:p>
                    <a:p>
                      <a:pPr marL="171450" marR="0" lvl="0" indent="-171450" algn="l" defTabSz="52143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kumimoji="0" lang="en-ZA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  Poorly organised Cooperatives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endParaRPr lang="en-ZA" sz="20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7241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2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0688638" cy="7556392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73383" y="2089887"/>
            <a:ext cx="596924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4000" b="1" dirty="0">
              <a:solidFill>
                <a:srgbClr val="0000FF"/>
              </a:solidFill>
              <a:latin typeface="Trebuchet MS"/>
              <a:cs typeface="Trebuchet MS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73382" y="3225421"/>
            <a:ext cx="937844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400" dirty="0">
              <a:solidFill>
                <a:srgbClr val="0000FF"/>
              </a:solidFill>
              <a:latin typeface="Trebuchet MS"/>
              <a:cs typeface="Trebuchet MS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2286000" y="0"/>
            <a:ext cx="7802880" cy="1143000"/>
          </a:xfrm>
          <a:prstGeom prst="rect">
            <a:avLst/>
          </a:prstGeom>
        </p:spPr>
        <p:txBody>
          <a:bodyPr vert="horz" lIns="104287" tIns="52144" rIns="104287" bIns="52144" rtlCol="0" anchor="ctr">
            <a:normAutofit fontScale="85000" lnSpcReduction="10000"/>
          </a:bodyPr>
          <a:lstStyle>
            <a:lvl1pPr algn="ctr" defTabSz="521437" rtl="0" eaLnBrk="1" latinLnBrk="0" hangingPunct="1">
              <a:spcBef>
                <a:spcPct val="0"/>
              </a:spcBef>
              <a:buNone/>
              <a:defRPr sz="5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ZA" b="1" smtClean="0">
                <a:solidFill>
                  <a:prstClr val="black"/>
                </a:solidFill>
              </a:rPr>
              <a:t>MATATIELE LED SWOT ANALYSIS</a:t>
            </a:r>
            <a:endParaRPr lang="en-ZA" dirty="0"/>
          </a:p>
        </p:txBody>
      </p:sp>
      <p:graphicFrame>
        <p:nvGraphicFramePr>
          <p:cNvPr id="8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53219662"/>
              </p:ext>
            </p:extLst>
          </p:nvPr>
        </p:nvGraphicFramePr>
        <p:xfrm>
          <a:off x="539552" y="1894839"/>
          <a:ext cx="9747448" cy="482499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62088"/>
                <a:gridCol w="4785360"/>
              </a:tblGrid>
              <a:tr h="77115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en-ZA" sz="2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OPPORTUNITIES </a:t>
                      </a:r>
                      <a:endParaRPr lang="en-ZA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en-ZA" sz="2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THREATS   </a:t>
                      </a:r>
                      <a:endParaRPr lang="en-ZA" sz="2000" b="1" dirty="0"/>
                    </a:p>
                  </a:txBody>
                  <a:tcPr/>
                </a:tc>
              </a:tr>
              <a:tr h="3323323">
                <a:tc>
                  <a:txBody>
                    <a:bodyPr/>
                    <a:lstStyle/>
                    <a:p>
                      <a:pPr marL="285750" marR="0" lvl="0" indent="-285750" algn="l" defTabSz="52143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kumimoji="0" lang="en-ZA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Existing tourism facilities</a:t>
                      </a:r>
                    </a:p>
                    <a:p>
                      <a:pPr marL="285750" marR="0" lvl="0" indent="-285750" algn="l" defTabSz="52143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kumimoji="0" lang="en-ZA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Fly Fishing 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kumimoji="0" lang="en-ZA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Availability of various tourism institutions for funding</a:t>
                      </a:r>
                    </a:p>
                    <a:p>
                      <a:pPr marL="342900" indent="-342900">
                        <a:buFont typeface="Arial" pitchFamily="34" charset="0"/>
                        <a:buChar char="•"/>
                      </a:pPr>
                      <a:r>
                        <a:rPr lang="en-ZA" sz="20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Forestry enterprises &amp;</a:t>
                      </a:r>
                      <a:r>
                        <a:rPr lang="en-ZA" sz="2000" b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related jobs </a:t>
                      </a:r>
                    </a:p>
                    <a:p>
                      <a:pPr marL="342900" indent="-342900">
                        <a:buFont typeface="Arial" pitchFamily="34" charset="0"/>
                        <a:buChar char="•"/>
                      </a:pPr>
                      <a:r>
                        <a:rPr lang="en-ZA" sz="20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Available institutional  support</a:t>
                      </a:r>
                    </a:p>
                    <a:p>
                      <a:pPr marL="342900" indent="-342900">
                        <a:buFont typeface="Arial" pitchFamily="34" charset="0"/>
                        <a:buChar char="•"/>
                      </a:pPr>
                      <a:r>
                        <a:rPr lang="en-ZA" sz="20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Funding available for training of forestry cooperatives  </a:t>
                      </a:r>
                    </a:p>
                    <a:p>
                      <a:pPr marL="171450" marR="0" lvl="0" indent="-171450" algn="l" defTabSz="52143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kumimoji="0" lang="en-ZA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  Funding opportunities for SMMES</a:t>
                      </a:r>
                    </a:p>
                    <a:p>
                      <a:pPr marL="171450" marR="0" lvl="0" indent="-171450" algn="l" defTabSz="52143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kumimoji="0" lang="en-ZA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  Development of entrepreneurs -  mining, art crafts, retail sector and manufacturing</a:t>
                      </a:r>
                    </a:p>
                    <a:p>
                      <a:pPr marL="342900" indent="-342900">
                        <a:buFont typeface="Arial" pitchFamily="34" charset="0"/>
                        <a:buChar char="•"/>
                      </a:pPr>
                      <a:endParaRPr lang="en-ZA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marR="0" lvl="0" indent="-285750" algn="l" defTabSz="52143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kumimoji="0" lang="en-ZA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Extreme / Unfavourable weather conditions</a:t>
                      </a:r>
                    </a:p>
                    <a:p>
                      <a:pPr marL="285750" marR="0" lvl="0" indent="-285750" algn="l" defTabSz="52143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kumimoji="0" lang="en-ZA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Tourists Safety </a:t>
                      </a:r>
                    </a:p>
                    <a:p>
                      <a:pPr marL="285750" marR="0" lvl="0" indent="-285750" algn="l" defTabSz="52143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kumimoji="0" lang="en-ZA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Poor infrastructure – access to tourist facilities .</a:t>
                      </a:r>
                      <a:endParaRPr lang="en-ZA" sz="2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342900" indent="-342900">
                        <a:buFont typeface="Arial" pitchFamily="34" charset="0"/>
                        <a:buChar char="•"/>
                      </a:pPr>
                      <a:r>
                        <a:rPr lang="en-ZA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Depletion of water resources</a:t>
                      </a:r>
                    </a:p>
                    <a:p>
                      <a:pPr marL="342900" indent="-342900">
                        <a:buFont typeface="Arial" pitchFamily="34" charset="0"/>
                        <a:buChar char="•"/>
                      </a:pPr>
                      <a:r>
                        <a:rPr lang="en-ZA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Wild fires</a:t>
                      </a:r>
                    </a:p>
                    <a:p>
                      <a:pPr marL="342900" indent="-342900">
                        <a:buFont typeface="Arial" pitchFamily="34" charset="0"/>
                        <a:buChar char="•"/>
                      </a:pPr>
                      <a:r>
                        <a:rPr lang="en-ZA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Illegal deforestation </a:t>
                      </a:r>
                    </a:p>
                    <a:p>
                      <a:pPr marL="342900" indent="-342900">
                        <a:buFont typeface="Arial" pitchFamily="34" charset="0"/>
                        <a:buChar char="•"/>
                      </a:pPr>
                      <a:r>
                        <a:rPr lang="en-ZA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Land Claims </a:t>
                      </a:r>
                    </a:p>
                    <a:p>
                      <a:pPr marL="171450" marR="0" lvl="0" indent="-171450" algn="l" defTabSz="52143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kumimoji="0" lang="en-ZA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   Influx of low quality goods  in the local     market</a:t>
                      </a:r>
                    </a:p>
                    <a:p>
                      <a:pPr marL="171450" marR="0" lvl="0" indent="-171450" algn="l" defTabSz="52143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kumimoji="0" lang="en-ZA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  Foreign Competition. </a:t>
                      </a:r>
                    </a:p>
                    <a:p>
                      <a:pPr marL="342900" indent="-342900">
                        <a:buFont typeface="Arial" pitchFamily="34" charset="0"/>
                        <a:buChar char="•"/>
                      </a:pPr>
                      <a:endParaRPr lang="en-ZA" sz="20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91997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2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0688638" cy="7556392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73383" y="2089887"/>
            <a:ext cx="596924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4000" b="1" dirty="0">
              <a:solidFill>
                <a:srgbClr val="0000FF"/>
              </a:solidFill>
              <a:latin typeface="Trebuchet MS"/>
              <a:cs typeface="Trebuchet MS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73382" y="3225421"/>
            <a:ext cx="937844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400" dirty="0">
              <a:solidFill>
                <a:srgbClr val="0000FF"/>
              </a:solidFill>
              <a:latin typeface="Trebuchet MS"/>
              <a:cs typeface="Trebuchet MS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1554480" y="274638"/>
            <a:ext cx="8534400" cy="1143000"/>
          </a:xfrm>
          <a:prstGeom prst="rect">
            <a:avLst/>
          </a:prstGeom>
        </p:spPr>
        <p:txBody>
          <a:bodyPr vert="horz" lIns="104287" tIns="52144" rIns="104287" bIns="52144" rtlCol="0" anchor="ctr">
            <a:normAutofit/>
          </a:bodyPr>
          <a:lstStyle>
            <a:lvl1pPr algn="ctr" defTabSz="521437" rtl="0" eaLnBrk="1" latinLnBrk="0" hangingPunct="1">
              <a:spcBef>
                <a:spcPct val="0"/>
              </a:spcBef>
              <a:buNone/>
              <a:defRPr sz="5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ZA" b="1" dirty="0" smtClean="0"/>
              <a:t>2015/16 PPRIORITY PROJECTS</a:t>
            </a:r>
            <a:endParaRPr lang="en-ZA" b="1" dirty="0"/>
          </a:p>
        </p:txBody>
      </p:sp>
      <p:graphicFrame>
        <p:nvGraphicFramePr>
          <p:cNvPr id="8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88128483"/>
              </p:ext>
            </p:extLst>
          </p:nvPr>
        </p:nvGraphicFramePr>
        <p:xfrm>
          <a:off x="716279" y="1886533"/>
          <a:ext cx="8900160" cy="61889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25040"/>
                <a:gridCol w="2225040"/>
                <a:gridCol w="2225040"/>
                <a:gridCol w="2225040"/>
              </a:tblGrid>
              <a:tr h="798222">
                <a:tc>
                  <a:txBody>
                    <a:bodyPr/>
                    <a:lstStyle/>
                    <a:p>
                      <a:r>
                        <a:rPr lang="en-ZA" dirty="0" smtClean="0"/>
                        <a:t>FOCUS AREA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/>
                        <a:t>PROJECT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ZA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BUDGET</a:t>
                      </a:r>
                    </a:p>
                    <a:p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/>
                        <a:t>SOURCE</a:t>
                      </a:r>
                      <a:endParaRPr lang="en-ZA" dirty="0"/>
                    </a:p>
                  </a:txBody>
                  <a:tcPr/>
                </a:tc>
              </a:tr>
              <a:tr h="478933">
                <a:tc>
                  <a:txBody>
                    <a:bodyPr/>
                    <a:lstStyle/>
                    <a:p>
                      <a:r>
                        <a:rPr lang="en-ZA" dirty="0" smtClean="0"/>
                        <a:t>Agriculture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52143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ZA" dirty="0" smtClean="0"/>
                        <a:t>Grain Storage Facilities</a:t>
                      </a:r>
                    </a:p>
                    <a:p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/>
                        <a:t>1300 000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/>
                        <a:t>MLM</a:t>
                      </a:r>
                      <a:endParaRPr lang="en-ZA" dirty="0"/>
                    </a:p>
                  </a:txBody>
                  <a:tcPr/>
                </a:tc>
              </a:tr>
              <a:tr h="478933">
                <a:tc>
                  <a:txBody>
                    <a:bodyPr/>
                    <a:lstStyle/>
                    <a:p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/>
                        <a:t>Forestry EIAs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/>
                        <a:t>180</a:t>
                      </a:r>
                      <a:r>
                        <a:rPr lang="en-ZA" baseline="0" dirty="0" smtClean="0"/>
                        <a:t> 000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/>
                        <a:t>MLM</a:t>
                      </a:r>
                      <a:endParaRPr lang="en-ZA" dirty="0"/>
                    </a:p>
                  </a:txBody>
                  <a:tcPr/>
                </a:tc>
              </a:tr>
              <a:tr h="851437">
                <a:tc>
                  <a:txBody>
                    <a:bodyPr/>
                    <a:lstStyle/>
                    <a:p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/>
                        <a:t>Household</a:t>
                      </a:r>
                      <a:r>
                        <a:rPr lang="en-ZA" baseline="0" dirty="0" smtClean="0"/>
                        <a:t> food security gardens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/>
                        <a:t>40 000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baseline="0" dirty="0" smtClean="0"/>
                        <a:t> MLM</a:t>
                      </a:r>
                      <a:endParaRPr lang="en-ZA" dirty="0"/>
                    </a:p>
                  </a:txBody>
                  <a:tcPr/>
                </a:tc>
              </a:tr>
              <a:tr h="46119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en-ZA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SMME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en-ZA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SMME Sector Plan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en-ZA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SMME Funding Support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z="2000" dirty="0" smtClean="0"/>
                        <a:t>250 000</a:t>
                      </a:r>
                    </a:p>
                    <a:p>
                      <a:endParaRPr lang="en-ZA" sz="2000" dirty="0" smtClean="0"/>
                    </a:p>
                    <a:p>
                      <a:r>
                        <a:rPr lang="en-ZA" sz="2000" dirty="0" smtClean="0"/>
                        <a:t>2 000 000</a:t>
                      </a:r>
                      <a:endParaRPr lang="en-ZA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z="2000" dirty="0" smtClean="0"/>
                        <a:t>MLM</a:t>
                      </a:r>
                    </a:p>
                    <a:p>
                      <a:endParaRPr lang="en-ZA" sz="2000" dirty="0" smtClean="0"/>
                    </a:p>
                    <a:p>
                      <a:r>
                        <a:rPr lang="en-ZA" sz="2000" dirty="0" smtClean="0"/>
                        <a:t>MLM</a:t>
                      </a:r>
                      <a:endParaRPr lang="en-ZA" sz="2000" dirty="0"/>
                    </a:p>
                  </a:txBody>
                  <a:tcPr/>
                </a:tc>
              </a:tr>
              <a:tr h="478933">
                <a:tc>
                  <a:txBody>
                    <a:bodyPr/>
                    <a:lstStyle/>
                    <a:p>
                      <a:r>
                        <a:rPr kumimoji="0" lang="en-ZA" sz="2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Tourism Marketing 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/>
                        <a:t>Matatiele Music</a:t>
                      </a:r>
                      <a:r>
                        <a:rPr lang="en-ZA" baseline="0" dirty="0" smtClean="0"/>
                        <a:t> Festival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/>
                        <a:t>2 700 00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/>
                        <a:t>MLM</a:t>
                      </a:r>
                    </a:p>
                    <a:p>
                      <a:r>
                        <a:rPr lang="en-ZA" dirty="0" smtClean="0"/>
                        <a:t>ANDM</a:t>
                      </a:r>
                      <a:endParaRPr lang="en-ZA" dirty="0"/>
                    </a:p>
                  </a:txBody>
                  <a:tcPr/>
                </a:tc>
              </a:tr>
              <a:tr h="478933">
                <a:tc>
                  <a:txBody>
                    <a:bodyPr/>
                    <a:lstStyle/>
                    <a:p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/>
                        <a:t>Tourism month Celebration</a:t>
                      </a:r>
                      <a:r>
                        <a:rPr lang="en-ZA" baseline="0" dirty="0" smtClean="0"/>
                        <a:t> 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/>
                        <a:t>100 000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/>
                        <a:t>MLM</a:t>
                      </a:r>
                      <a:endParaRPr lang="en-ZA" dirty="0"/>
                    </a:p>
                  </a:txBody>
                  <a:tcPr/>
                </a:tc>
              </a:tr>
              <a:tr h="478933">
                <a:tc>
                  <a:txBody>
                    <a:bodyPr/>
                    <a:lstStyle/>
                    <a:p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/>
                        <a:t>Tourism Indaba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/>
                        <a:t>35 000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/>
                        <a:t>MLM</a:t>
                      </a:r>
                      <a:endParaRPr lang="en-ZA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97177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2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81716" y="6458"/>
            <a:ext cx="10688638" cy="7556392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73383" y="2089887"/>
            <a:ext cx="596924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4000" b="1" dirty="0">
              <a:solidFill>
                <a:srgbClr val="0000FF"/>
              </a:solidFill>
              <a:latin typeface="Trebuchet MS"/>
              <a:cs typeface="Trebuchet MS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73382" y="3225421"/>
            <a:ext cx="937844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400" dirty="0">
              <a:solidFill>
                <a:srgbClr val="0000FF"/>
              </a:solidFill>
              <a:latin typeface="Trebuchet MS"/>
              <a:cs typeface="Trebuchet MS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2042160" y="274638"/>
            <a:ext cx="7315200" cy="1143000"/>
          </a:xfrm>
          <a:prstGeom prst="rect">
            <a:avLst/>
          </a:prstGeom>
        </p:spPr>
        <p:txBody>
          <a:bodyPr vert="horz" lIns="104287" tIns="52144" rIns="104287" bIns="52144" rtlCol="0" anchor="ctr">
            <a:normAutofit fontScale="92500"/>
          </a:bodyPr>
          <a:lstStyle>
            <a:lvl1pPr algn="ctr" defTabSz="521437" rtl="0" eaLnBrk="1" latinLnBrk="0" hangingPunct="1">
              <a:spcBef>
                <a:spcPct val="0"/>
              </a:spcBef>
              <a:buNone/>
              <a:defRPr sz="5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ZA" dirty="0" smtClean="0"/>
              <a:t>2015/16 PRIORITY PROJECTS</a:t>
            </a:r>
            <a:endParaRPr lang="en-ZA" dirty="0"/>
          </a:p>
        </p:txBody>
      </p:sp>
      <p:graphicFrame>
        <p:nvGraphicFramePr>
          <p:cNvPr id="8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79752438"/>
              </p:ext>
            </p:extLst>
          </p:nvPr>
        </p:nvGraphicFramePr>
        <p:xfrm>
          <a:off x="243841" y="1844039"/>
          <a:ext cx="10012678" cy="52549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82133"/>
                <a:gridCol w="3282133"/>
                <a:gridCol w="1896924"/>
                <a:gridCol w="1551488"/>
              </a:tblGrid>
              <a:tr h="444409">
                <a:tc>
                  <a:txBody>
                    <a:bodyPr/>
                    <a:lstStyle/>
                    <a:p>
                      <a:r>
                        <a:rPr lang="en-ZA" dirty="0" smtClean="0"/>
                        <a:t>FOCUS AEA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/>
                        <a:t>PROJECT NAME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/>
                        <a:t>BUDGET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/>
                        <a:t>SOURCE</a:t>
                      </a:r>
                      <a:endParaRPr lang="en-ZA" dirty="0"/>
                    </a:p>
                  </a:txBody>
                  <a:tcPr/>
                </a:tc>
              </a:tr>
              <a:tr h="444409">
                <a:tc>
                  <a:txBody>
                    <a:bodyPr/>
                    <a:lstStyle/>
                    <a:p>
                      <a:r>
                        <a:rPr lang="en-ZA" b="0" dirty="0" smtClean="0"/>
                        <a:t>FORWARD</a:t>
                      </a:r>
                      <a:r>
                        <a:rPr lang="en-ZA" b="0" baseline="0" dirty="0" smtClean="0"/>
                        <a:t> PLANNING</a:t>
                      </a:r>
                      <a:endParaRPr lang="en-ZA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b="0" dirty="0" smtClean="0"/>
                        <a:t>Cedarville Precinct Plan</a:t>
                      </a:r>
                      <a:endParaRPr lang="en-ZA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b="0" dirty="0" smtClean="0"/>
                        <a:t>350 000</a:t>
                      </a:r>
                      <a:endParaRPr lang="en-ZA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b="0" dirty="0" smtClean="0"/>
                        <a:t>MLM</a:t>
                      </a:r>
                      <a:endParaRPr lang="en-ZA" b="0" dirty="0"/>
                    </a:p>
                  </a:txBody>
                  <a:tcPr/>
                </a:tc>
              </a:tr>
              <a:tr h="1018444">
                <a:tc>
                  <a:txBody>
                    <a:bodyPr/>
                    <a:lstStyle/>
                    <a:p>
                      <a:endParaRPr lang="en-ZA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b="0" dirty="0" smtClean="0"/>
                        <a:t>Feasibility Study  for </a:t>
                      </a:r>
                      <a:r>
                        <a:rPr lang="en-ZA" b="0" smtClean="0"/>
                        <a:t>Shopping</a:t>
                      </a:r>
                      <a:r>
                        <a:rPr lang="en-ZA" b="0" baseline="0" smtClean="0"/>
                        <a:t> Malls </a:t>
                      </a:r>
                      <a:r>
                        <a:rPr lang="en-ZA" b="0" baseline="0" dirty="0" smtClean="0"/>
                        <a:t>-  Ward 22 &amp; 23</a:t>
                      </a:r>
                      <a:endParaRPr lang="en-ZA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b="0" dirty="0" smtClean="0"/>
                        <a:t>400 000</a:t>
                      </a:r>
                      <a:endParaRPr lang="en-ZA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b="0" dirty="0" smtClean="0"/>
                        <a:t>MLM</a:t>
                      </a:r>
                      <a:endParaRPr lang="en-ZA" b="0" dirty="0"/>
                    </a:p>
                  </a:txBody>
                  <a:tcPr/>
                </a:tc>
              </a:tr>
              <a:tr h="767061">
                <a:tc>
                  <a:txBody>
                    <a:bodyPr/>
                    <a:lstStyle/>
                    <a:p>
                      <a:r>
                        <a:rPr lang="en-ZA" b="0" dirty="0" smtClean="0"/>
                        <a:t>LAND USE MANAGEMENT</a:t>
                      </a:r>
                      <a:endParaRPr lang="en-ZA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b="0" dirty="0" smtClean="0"/>
                        <a:t>Township</a:t>
                      </a:r>
                      <a:r>
                        <a:rPr lang="en-ZA" b="0" baseline="0" dirty="0" smtClean="0"/>
                        <a:t> Establishment – </a:t>
                      </a:r>
                    </a:p>
                    <a:p>
                      <a:r>
                        <a:rPr lang="en-ZA" b="0" baseline="0" dirty="0" smtClean="0"/>
                        <a:t>C</a:t>
                      </a:r>
                      <a:r>
                        <a:rPr lang="en-ZA" b="0" dirty="0" smtClean="0"/>
                        <a:t>edarville Middle Income</a:t>
                      </a:r>
                      <a:endParaRPr lang="en-ZA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b="0" dirty="0" smtClean="0"/>
                        <a:t>500 000</a:t>
                      </a:r>
                      <a:endParaRPr lang="en-ZA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b="0" dirty="0" smtClean="0"/>
                        <a:t>MLM</a:t>
                      </a:r>
                      <a:endParaRPr lang="en-ZA" b="0" dirty="0"/>
                    </a:p>
                  </a:txBody>
                  <a:tcPr/>
                </a:tc>
              </a:tr>
              <a:tr h="1018444">
                <a:tc>
                  <a:txBody>
                    <a:bodyPr/>
                    <a:lstStyle/>
                    <a:p>
                      <a:endParaRPr lang="en-ZA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b="0" dirty="0" smtClean="0"/>
                        <a:t>Opening</a:t>
                      </a:r>
                      <a:r>
                        <a:rPr lang="en-ZA" b="0" baseline="0" dirty="0" smtClean="0"/>
                        <a:t> of a Township Register</a:t>
                      </a:r>
                    </a:p>
                    <a:p>
                      <a:r>
                        <a:rPr lang="en-ZA" b="0" baseline="0" dirty="0" smtClean="0"/>
                        <a:t>for Area M</a:t>
                      </a:r>
                      <a:endParaRPr lang="en-ZA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b="0" dirty="0" smtClean="0"/>
                        <a:t>50 000</a:t>
                      </a:r>
                      <a:endParaRPr lang="en-ZA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b="0" dirty="0" smtClean="0"/>
                        <a:t>MLM</a:t>
                      </a:r>
                      <a:endParaRPr lang="en-ZA" b="0" dirty="0"/>
                    </a:p>
                  </a:txBody>
                  <a:tcPr/>
                </a:tc>
              </a:tr>
              <a:tr h="1018444">
                <a:tc>
                  <a:txBody>
                    <a:bodyPr/>
                    <a:lstStyle/>
                    <a:p>
                      <a:r>
                        <a:rPr lang="en-ZA" b="0" dirty="0" smtClean="0"/>
                        <a:t>SURVEY</a:t>
                      </a:r>
                      <a:endParaRPr lang="en-ZA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b="0" dirty="0" smtClean="0"/>
                        <a:t>Re-location of </a:t>
                      </a:r>
                      <a:r>
                        <a:rPr lang="en-ZA" b="0" baseline="0" dirty="0" smtClean="0"/>
                        <a:t> survey beacons – </a:t>
                      </a:r>
                    </a:p>
                    <a:p>
                      <a:r>
                        <a:rPr lang="en-ZA" b="0" baseline="0" dirty="0" smtClean="0"/>
                        <a:t>Harry </a:t>
                      </a:r>
                      <a:r>
                        <a:rPr lang="en-ZA" b="0" baseline="0" dirty="0" err="1" smtClean="0"/>
                        <a:t>Gwala</a:t>
                      </a:r>
                      <a:endParaRPr lang="en-ZA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b="0" dirty="0" smtClean="0"/>
                        <a:t>1</a:t>
                      </a:r>
                      <a:r>
                        <a:rPr lang="en-ZA" b="0" baseline="0" dirty="0" smtClean="0"/>
                        <a:t> 500 000</a:t>
                      </a:r>
                      <a:endParaRPr lang="en-ZA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b="0" dirty="0" smtClean="0"/>
                        <a:t>MLM</a:t>
                      </a:r>
                      <a:endParaRPr lang="en-ZA" b="0" dirty="0"/>
                    </a:p>
                  </a:txBody>
                  <a:tcPr/>
                </a:tc>
              </a:tr>
              <a:tr h="444409">
                <a:tc>
                  <a:txBody>
                    <a:bodyPr/>
                    <a:lstStyle/>
                    <a:p>
                      <a:r>
                        <a:rPr lang="en-ZA" b="0" dirty="0" smtClean="0"/>
                        <a:t>LAND ADMINISTRATION</a:t>
                      </a:r>
                      <a:endParaRPr lang="en-ZA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b="0" dirty="0" smtClean="0"/>
                        <a:t>Strategic</a:t>
                      </a:r>
                      <a:r>
                        <a:rPr lang="en-ZA" b="0" baseline="0" dirty="0" smtClean="0"/>
                        <a:t> Land Disposal</a:t>
                      </a:r>
                      <a:endParaRPr lang="en-ZA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b="0" dirty="0" smtClean="0"/>
                        <a:t>100</a:t>
                      </a:r>
                      <a:r>
                        <a:rPr lang="en-ZA" b="0" baseline="0" dirty="0" smtClean="0"/>
                        <a:t> 000 </a:t>
                      </a:r>
                      <a:endParaRPr lang="en-ZA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b="0" dirty="0" smtClean="0"/>
                        <a:t>MLM</a:t>
                      </a:r>
                      <a:endParaRPr lang="en-ZA" b="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17322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2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0688638" cy="7556392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73383" y="2089887"/>
            <a:ext cx="596924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4000" b="1" dirty="0">
              <a:solidFill>
                <a:srgbClr val="0000FF"/>
              </a:solidFill>
              <a:latin typeface="Trebuchet MS"/>
              <a:cs typeface="Trebuchet MS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73382" y="3225421"/>
            <a:ext cx="937844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400" dirty="0">
              <a:solidFill>
                <a:srgbClr val="0000FF"/>
              </a:solidFill>
              <a:latin typeface="Trebuchet MS"/>
              <a:cs typeface="Trebuchet MS"/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457200" y="1691640"/>
            <a:ext cx="9128760" cy="4754880"/>
          </a:xfrm>
          <a:prstGeom prst="rect">
            <a:avLst/>
          </a:prstGeom>
        </p:spPr>
        <p:txBody>
          <a:bodyPr vert="horz" lIns="104287" tIns="52144" rIns="104287" bIns="52144" rtlCol="0">
            <a:normAutofit fontScale="92500" lnSpcReduction="20000"/>
          </a:bodyPr>
          <a:lstStyle>
            <a:lvl1pPr marL="0" indent="0" algn="ctr" defTabSz="521437" rtl="0" eaLnBrk="1" latinLnBrk="0" hangingPunct="1">
              <a:spcBef>
                <a:spcPct val="20000"/>
              </a:spcBef>
              <a:buFont typeface="Arial"/>
              <a:buNone/>
              <a:defRPr sz="3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21437" indent="0" algn="ctr" defTabSz="521437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042873" indent="0" algn="ctr" defTabSz="521437" rtl="0" eaLnBrk="1" latinLnBrk="0" hangingPunct="1">
              <a:spcBef>
                <a:spcPct val="20000"/>
              </a:spcBef>
              <a:buFont typeface="Arial"/>
              <a:buNone/>
              <a:defRPr sz="27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564310" indent="0" algn="ctr" defTabSz="521437" rtl="0" eaLnBrk="1" latinLnBrk="0" hangingPunct="1">
              <a:spcBef>
                <a:spcPct val="20000"/>
              </a:spcBef>
              <a:buFont typeface="Arial"/>
              <a:buNone/>
              <a:defRPr sz="2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85746" indent="0" algn="ctr" defTabSz="521437" rtl="0" eaLnBrk="1" latinLnBrk="0" hangingPunct="1">
              <a:spcBef>
                <a:spcPct val="20000"/>
              </a:spcBef>
              <a:buFont typeface="Arial"/>
              <a:buNone/>
              <a:defRPr sz="2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607183" indent="0" algn="ctr" defTabSz="521437" rtl="0" eaLnBrk="1" latinLnBrk="0" hangingPunct="1">
              <a:spcBef>
                <a:spcPct val="20000"/>
              </a:spcBef>
              <a:buFont typeface="Arial"/>
              <a:buNone/>
              <a:defRPr sz="2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3128620" indent="0" algn="ctr" defTabSz="521437" rtl="0" eaLnBrk="1" latinLnBrk="0" hangingPunct="1">
              <a:spcBef>
                <a:spcPct val="20000"/>
              </a:spcBef>
              <a:buFont typeface="Arial"/>
              <a:buNone/>
              <a:defRPr sz="2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650056" indent="0" algn="ctr" defTabSz="521437" rtl="0" eaLnBrk="1" latinLnBrk="0" hangingPunct="1">
              <a:spcBef>
                <a:spcPct val="20000"/>
              </a:spcBef>
              <a:buFont typeface="Arial"/>
              <a:buNone/>
              <a:defRPr sz="2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4171493" indent="0" algn="ctr" defTabSz="521437" rtl="0" eaLnBrk="1" latinLnBrk="0" hangingPunct="1">
              <a:spcBef>
                <a:spcPct val="20000"/>
              </a:spcBef>
              <a:buFont typeface="Arial"/>
              <a:buNone/>
              <a:defRPr sz="2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ZA" sz="4000" b="1" dirty="0" smtClean="0">
                <a:solidFill>
                  <a:schemeClr val="tx1"/>
                </a:solidFill>
              </a:rPr>
              <a:t>         Funding of Anchor Projects: </a:t>
            </a:r>
          </a:p>
          <a:p>
            <a:pPr algn="l"/>
            <a:endParaRPr lang="en-ZA" sz="4000" b="1" dirty="0" smtClean="0">
              <a:solidFill>
                <a:schemeClr val="tx1"/>
              </a:solidFill>
            </a:endParaRPr>
          </a:p>
          <a:p>
            <a:pPr marL="571500" indent="-571500" algn="l">
              <a:buFont typeface="Arial" pitchFamily="34" charset="0"/>
              <a:buChar char="•"/>
            </a:pPr>
            <a:r>
              <a:rPr lang="en-ZA" sz="4000" b="1" dirty="0" smtClean="0">
                <a:solidFill>
                  <a:schemeClr val="tx1"/>
                </a:solidFill>
              </a:rPr>
              <a:t>Agriculture and Agro-processing</a:t>
            </a:r>
          </a:p>
          <a:p>
            <a:pPr marL="571500" indent="-571500" algn="l">
              <a:buFont typeface="Arial" pitchFamily="34" charset="0"/>
              <a:buChar char="•"/>
            </a:pPr>
            <a:r>
              <a:rPr lang="en-ZA" sz="4000" b="1" dirty="0" smtClean="0">
                <a:solidFill>
                  <a:schemeClr val="tx1"/>
                </a:solidFill>
              </a:rPr>
              <a:t>Commerce, SMME and Informal Trade</a:t>
            </a:r>
          </a:p>
          <a:p>
            <a:pPr marL="571500" indent="-571500" algn="l">
              <a:buFont typeface="Arial" pitchFamily="34" charset="0"/>
              <a:buChar char="•"/>
            </a:pPr>
            <a:r>
              <a:rPr lang="en-ZA" sz="4000" b="1" dirty="0" smtClean="0">
                <a:solidFill>
                  <a:schemeClr val="tx1"/>
                </a:solidFill>
              </a:rPr>
              <a:t>Tourism</a:t>
            </a:r>
          </a:p>
          <a:p>
            <a:pPr marL="571500" indent="-571500" algn="l">
              <a:buFont typeface="Arial" pitchFamily="34" charset="0"/>
              <a:buChar char="•"/>
            </a:pPr>
            <a:r>
              <a:rPr lang="en-ZA" sz="4000" b="1" dirty="0" smtClean="0">
                <a:solidFill>
                  <a:schemeClr val="tx1"/>
                </a:solidFill>
              </a:rPr>
              <a:t>Forestry</a:t>
            </a:r>
          </a:p>
          <a:p>
            <a:pPr marL="571500" indent="-571500" algn="l">
              <a:buFont typeface="Arial" pitchFamily="34" charset="0"/>
              <a:buChar char="•"/>
            </a:pPr>
            <a:r>
              <a:rPr lang="en-ZA" sz="4000" b="1" dirty="0" smtClean="0">
                <a:solidFill>
                  <a:schemeClr val="tx1"/>
                </a:solidFill>
              </a:rPr>
              <a:t>Manufacturing, Mining and Transport </a:t>
            </a:r>
          </a:p>
          <a:p>
            <a:pPr marL="571500" indent="-571500" algn="l" fontAlgn="t">
              <a:buFont typeface="Arial" pitchFamily="34" charset="0"/>
              <a:buChar char="•"/>
            </a:pPr>
            <a:r>
              <a:rPr lang="en-ZA" sz="4000" b="1" dirty="0" smtClean="0">
                <a:solidFill>
                  <a:schemeClr val="tx1"/>
                </a:solidFill>
              </a:rPr>
              <a:t>Rural community development</a:t>
            </a:r>
            <a:endParaRPr lang="en-ZA" sz="4000" b="1" dirty="0">
              <a:solidFill>
                <a:schemeClr val="tx1"/>
              </a:solidFill>
            </a:endParaRPr>
          </a:p>
          <a:p>
            <a:pPr lvl="1" algn="l" fontAlgn="t"/>
            <a:endParaRPr lang="en-ZA" b="1" dirty="0">
              <a:solidFill>
                <a:schemeClr val="tx1"/>
              </a:solidFill>
            </a:endParaRPr>
          </a:p>
          <a:p>
            <a:pPr algn="l"/>
            <a:endParaRPr lang="en-ZA" b="1" dirty="0">
              <a:solidFill>
                <a:schemeClr val="tx1"/>
              </a:solidFill>
            </a:endParaRPr>
          </a:p>
          <a:p>
            <a:pPr algn="l" fontAlgn="t"/>
            <a:endParaRPr lang="en-ZA" b="1" dirty="0">
              <a:solidFill>
                <a:schemeClr val="tx1"/>
              </a:solidFill>
            </a:endParaRPr>
          </a:p>
          <a:p>
            <a:pPr marL="571500" indent="-571500" algn="l">
              <a:buFont typeface="Arial" pitchFamily="34" charset="0"/>
              <a:buChar char="•"/>
            </a:pPr>
            <a:endParaRPr lang="en-ZA" b="1" dirty="0" smtClean="0">
              <a:solidFill>
                <a:schemeClr val="tx1"/>
              </a:solidFill>
            </a:endParaRPr>
          </a:p>
          <a:p>
            <a:pPr marL="571500" indent="-571500" algn="l">
              <a:buFont typeface="Arial" pitchFamily="34" charset="0"/>
              <a:buChar char="•"/>
            </a:pPr>
            <a:endParaRPr lang="en-ZA" b="1" dirty="0" smtClean="0">
              <a:solidFill>
                <a:schemeClr val="tx1"/>
              </a:solidFill>
            </a:endParaRPr>
          </a:p>
          <a:p>
            <a:pPr marL="742950" indent="-742950" algn="l">
              <a:buAutoNum type="arabicPeriod"/>
            </a:pPr>
            <a:endParaRPr lang="en-ZA" dirty="0" smtClean="0">
              <a:solidFill>
                <a:schemeClr val="tx1"/>
              </a:solidFill>
            </a:endParaRPr>
          </a:p>
          <a:p>
            <a:pPr algn="l"/>
            <a:endParaRPr lang="en-ZA" dirty="0">
              <a:solidFill>
                <a:schemeClr val="tx1"/>
              </a:solidFill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104287" tIns="52144" rIns="104287" bIns="52144" rtlCol="0" anchor="ctr">
            <a:normAutofit/>
          </a:bodyPr>
          <a:lstStyle>
            <a:lvl1pPr algn="ctr" defTabSz="521437" rtl="0" eaLnBrk="1" latinLnBrk="0" hangingPunct="1">
              <a:spcBef>
                <a:spcPct val="0"/>
              </a:spcBef>
              <a:buNone/>
              <a:defRPr sz="5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ZA" sz="4000" b="1" dirty="0" smtClean="0"/>
              <a:t>RECOMMENDATIONS</a:t>
            </a:r>
            <a:endParaRPr lang="en-ZA" sz="4000" b="1" dirty="0"/>
          </a:p>
        </p:txBody>
      </p:sp>
    </p:spTree>
    <p:extLst>
      <p:ext uri="{BB962C8B-B14F-4D97-AF65-F5344CB8AC3E}">
        <p14:creationId xmlns:p14="http://schemas.microsoft.com/office/powerpoint/2010/main" val="3883092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2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0688638" cy="7556392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73383" y="2089887"/>
            <a:ext cx="596924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4000" b="1" dirty="0">
              <a:solidFill>
                <a:srgbClr val="0000FF"/>
              </a:solidFill>
              <a:latin typeface="Trebuchet MS"/>
              <a:cs typeface="Trebuchet MS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73382" y="3225421"/>
            <a:ext cx="937844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400" dirty="0">
              <a:solidFill>
                <a:srgbClr val="0000FF"/>
              </a:solidFill>
              <a:latin typeface="Trebuchet MS"/>
              <a:cs typeface="Trebuchet MS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104287" tIns="52144" rIns="104287" bIns="52144" rtlCol="0" anchor="ctr">
            <a:normAutofit/>
          </a:bodyPr>
          <a:lstStyle>
            <a:lvl1pPr algn="ctr" defTabSz="521437" rtl="0" eaLnBrk="1" latinLnBrk="0" hangingPunct="1">
              <a:spcBef>
                <a:spcPct val="0"/>
              </a:spcBef>
              <a:buNone/>
              <a:defRPr sz="5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ZA" sz="5400" b="1" dirty="0" smtClean="0"/>
              <a:t>THE END</a:t>
            </a:r>
            <a:endParaRPr lang="en-ZA" sz="5400" b="1" dirty="0"/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104287" tIns="52144" rIns="104287" bIns="52144" rtlCol="0">
            <a:normAutofit/>
          </a:bodyPr>
          <a:lstStyle>
            <a:lvl1pPr marL="0" indent="0" algn="ctr" defTabSz="521437" rtl="0" eaLnBrk="1" latinLnBrk="0" hangingPunct="1">
              <a:spcBef>
                <a:spcPct val="20000"/>
              </a:spcBef>
              <a:buFont typeface="Arial"/>
              <a:buNone/>
              <a:defRPr sz="3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21437" indent="0" algn="ctr" defTabSz="521437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042873" indent="0" algn="ctr" defTabSz="521437" rtl="0" eaLnBrk="1" latinLnBrk="0" hangingPunct="1">
              <a:spcBef>
                <a:spcPct val="20000"/>
              </a:spcBef>
              <a:buFont typeface="Arial"/>
              <a:buNone/>
              <a:defRPr sz="27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564310" indent="0" algn="ctr" defTabSz="521437" rtl="0" eaLnBrk="1" latinLnBrk="0" hangingPunct="1">
              <a:spcBef>
                <a:spcPct val="20000"/>
              </a:spcBef>
              <a:buFont typeface="Arial"/>
              <a:buNone/>
              <a:defRPr sz="2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85746" indent="0" algn="ctr" defTabSz="521437" rtl="0" eaLnBrk="1" latinLnBrk="0" hangingPunct="1">
              <a:spcBef>
                <a:spcPct val="20000"/>
              </a:spcBef>
              <a:buFont typeface="Arial"/>
              <a:buNone/>
              <a:defRPr sz="2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607183" indent="0" algn="ctr" defTabSz="521437" rtl="0" eaLnBrk="1" latinLnBrk="0" hangingPunct="1">
              <a:spcBef>
                <a:spcPct val="20000"/>
              </a:spcBef>
              <a:buFont typeface="Arial"/>
              <a:buNone/>
              <a:defRPr sz="2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3128620" indent="0" algn="ctr" defTabSz="521437" rtl="0" eaLnBrk="1" latinLnBrk="0" hangingPunct="1">
              <a:spcBef>
                <a:spcPct val="20000"/>
              </a:spcBef>
              <a:buFont typeface="Arial"/>
              <a:buNone/>
              <a:defRPr sz="2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650056" indent="0" algn="ctr" defTabSz="521437" rtl="0" eaLnBrk="1" latinLnBrk="0" hangingPunct="1">
              <a:spcBef>
                <a:spcPct val="20000"/>
              </a:spcBef>
              <a:buFont typeface="Arial"/>
              <a:buNone/>
              <a:defRPr sz="2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4171493" indent="0" algn="ctr" defTabSz="521437" rtl="0" eaLnBrk="1" latinLnBrk="0" hangingPunct="1">
              <a:spcBef>
                <a:spcPct val="20000"/>
              </a:spcBef>
              <a:buFont typeface="Arial"/>
              <a:buNone/>
              <a:defRPr sz="2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ZA" dirty="0" smtClean="0">
              <a:solidFill>
                <a:schemeClr val="tx1"/>
              </a:solidFill>
            </a:endParaRPr>
          </a:p>
          <a:p>
            <a:r>
              <a:rPr lang="en-ZA" sz="5400" b="1" dirty="0" smtClean="0">
                <a:solidFill>
                  <a:schemeClr val="tx1"/>
                </a:solidFill>
              </a:rPr>
              <a:t>THANK YOU!!</a:t>
            </a:r>
            <a:endParaRPr lang="en-ZA" sz="5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0712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2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0688638" cy="7556392"/>
          </a:xfrm>
          <a:prstGeom prst="rect">
            <a:avLst/>
          </a:prstGeom>
        </p:spPr>
      </p:pic>
      <p:sp>
        <p:nvSpPr>
          <p:cNvPr id="7" name="Title 1"/>
          <p:cNvSpPr txBox="1">
            <a:spLocks/>
          </p:cNvSpPr>
          <p:nvPr/>
        </p:nvSpPr>
        <p:spPr>
          <a:xfrm>
            <a:off x="2346960" y="548680"/>
            <a:ext cx="7025640" cy="1219160"/>
          </a:xfrm>
          <a:prstGeom prst="rect">
            <a:avLst/>
          </a:prstGeom>
        </p:spPr>
        <p:txBody>
          <a:bodyPr vert="horz" lIns="104287" tIns="52144" rIns="104287" bIns="52144" rtlCol="0" anchor="ctr">
            <a:normAutofit/>
          </a:bodyPr>
          <a:lstStyle>
            <a:lvl1pPr algn="ctr" defTabSz="521437" rtl="0" eaLnBrk="1" latinLnBrk="0" hangingPunct="1">
              <a:spcBef>
                <a:spcPct val="0"/>
              </a:spcBef>
              <a:buNone/>
              <a:defRPr sz="5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ZA" b="1" dirty="0" smtClean="0"/>
              <a:t>Presentation Outline</a:t>
            </a:r>
            <a:endParaRPr lang="en-ZA" b="1" dirty="0"/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457200" y="2132856"/>
            <a:ext cx="8229600" cy="4527024"/>
          </a:xfrm>
          <a:prstGeom prst="rect">
            <a:avLst/>
          </a:prstGeom>
        </p:spPr>
        <p:txBody>
          <a:bodyPr vert="horz" lIns="104287" tIns="52144" rIns="104287" bIns="52144" rtlCol="0">
            <a:normAutofit fontScale="92500" lnSpcReduction="10000"/>
          </a:bodyPr>
          <a:lstStyle>
            <a:lvl1pPr marL="0" indent="0" algn="ctr" defTabSz="521437" rtl="0" eaLnBrk="1" latinLnBrk="0" hangingPunct="1">
              <a:spcBef>
                <a:spcPct val="20000"/>
              </a:spcBef>
              <a:buFont typeface="Arial"/>
              <a:buNone/>
              <a:defRPr sz="3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21437" indent="0" algn="ctr" defTabSz="521437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042873" indent="0" algn="ctr" defTabSz="521437" rtl="0" eaLnBrk="1" latinLnBrk="0" hangingPunct="1">
              <a:spcBef>
                <a:spcPct val="20000"/>
              </a:spcBef>
              <a:buFont typeface="Arial"/>
              <a:buNone/>
              <a:defRPr sz="27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564310" indent="0" algn="ctr" defTabSz="521437" rtl="0" eaLnBrk="1" latinLnBrk="0" hangingPunct="1">
              <a:spcBef>
                <a:spcPct val="20000"/>
              </a:spcBef>
              <a:buFont typeface="Arial"/>
              <a:buNone/>
              <a:defRPr sz="2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85746" indent="0" algn="ctr" defTabSz="521437" rtl="0" eaLnBrk="1" latinLnBrk="0" hangingPunct="1">
              <a:spcBef>
                <a:spcPct val="20000"/>
              </a:spcBef>
              <a:buFont typeface="Arial"/>
              <a:buNone/>
              <a:defRPr sz="2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607183" indent="0" algn="ctr" defTabSz="521437" rtl="0" eaLnBrk="1" latinLnBrk="0" hangingPunct="1">
              <a:spcBef>
                <a:spcPct val="20000"/>
              </a:spcBef>
              <a:buFont typeface="Arial"/>
              <a:buNone/>
              <a:defRPr sz="2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3128620" indent="0" algn="ctr" defTabSz="521437" rtl="0" eaLnBrk="1" latinLnBrk="0" hangingPunct="1">
              <a:spcBef>
                <a:spcPct val="20000"/>
              </a:spcBef>
              <a:buFont typeface="Arial"/>
              <a:buNone/>
              <a:defRPr sz="2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650056" indent="0" algn="ctr" defTabSz="521437" rtl="0" eaLnBrk="1" latinLnBrk="0" hangingPunct="1">
              <a:spcBef>
                <a:spcPct val="20000"/>
              </a:spcBef>
              <a:buFont typeface="Arial"/>
              <a:buNone/>
              <a:defRPr sz="2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4171493" indent="0" algn="ctr" defTabSz="521437" rtl="0" eaLnBrk="1" latinLnBrk="0" hangingPunct="1">
              <a:spcBef>
                <a:spcPct val="20000"/>
              </a:spcBef>
              <a:buFont typeface="Arial"/>
              <a:buNone/>
              <a:defRPr sz="2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l">
              <a:buFont typeface="Arial" pitchFamily="34" charset="0"/>
              <a:buChar char="•"/>
            </a:pPr>
            <a:r>
              <a:rPr lang="en-ZA" sz="2500" b="1" dirty="0" smtClean="0">
                <a:solidFill>
                  <a:prstClr val="black"/>
                </a:solidFill>
              </a:rPr>
              <a:t>Legal Authority Mandate </a:t>
            </a:r>
          </a:p>
          <a:p>
            <a:pPr marL="342900" indent="-342900" algn="l">
              <a:buFont typeface="Arial" pitchFamily="34" charset="0"/>
              <a:buChar char="•"/>
            </a:pPr>
            <a:r>
              <a:rPr lang="en-ZA" sz="2500" b="1" dirty="0" smtClean="0">
                <a:solidFill>
                  <a:prstClr val="black"/>
                </a:solidFill>
              </a:rPr>
              <a:t>Dept Focus Areas</a:t>
            </a:r>
          </a:p>
          <a:p>
            <a:pPr marL="342900" indent="-342900" algn="l">
              <a:buFont typeface="Arial" pitchFamily="34" charset="0"/>
              <a:buChar char="•"/>
            </a:pPr>
            <a:r>
              <a:rPr lang="en-ZA" sz="2500" b="1" dirty="0" smtClean="0">
                <a:solidFill>
                  <a:prstClr val="black"/>
                </a:solidFill>
              </a:rPr>
              <a:t>Demographic profile</a:t>
            </a:r>
          </a:p>
          <a:p>
            <a:pPr marL="342900" indent="-342900" algn="l">
              <a:buFont typeface="Arial" pitchFamily="34" charset="0"/>
              <a:buChar char="•"/>
            </a:pPr>
            <a:r>
              <a:rPr lang="en-ZA" sz="2500" b="1" dirty="0" smtClean="0">
                <a:solidFill>
                  <a:prstClr val="black"/>
                </a:solidFill>
              </a:rPr>
              <a:t>Dept Vision and Mission</a:t>
            </a:r>
          </a:p>
          <a:p>
            <a:pPr marL="342900" indent="-342900" algn="l">
              <a:buFont typeface="Arial" pitchFamily="34" charset="0"/>
              <a:buChar char="•"/>
            </a:pPr>
            <a:r>
              <a:rPr lang="en-ZA" sz="2500" b="1" dirty="0" smtClean="0">
                <a:solidFill>
                  <a:prstClr val="black"/>
                </a:solidFill>
              </a:rPr>
              <a:t>Dept Values</a:t>
            </a:r>
          </a:p>
          <a:p>
            <a:pPr marL="342900" indent="-342900" algn="l">
              <a:buFont typeface="Arial" pitchFamily="34" charset="0"/>
              <a:buChar char="•"/>
            </a:pPr>
            <a:r>
              <a:rPr lang="en-ZA" sz="2500" b="1" dirty="0" smtClean="0">
                <a:solidFill>
                  <a:prstClr val="black"/>
                </a:solidFill>
              </a:rPr>
              <a:t>Objectives </a:t>
            </a:r>
          </a:p>
          <a:p>
            <a:pPr marL="342900" indent="-342900" algn="l">
              <a:buFont typeface="Arial" pitchFamily="34" charset="0"/>
              <a:buChar char="•"/>
            </a:pPr>
            <a:r>
              <a:rPr lang="en-ZA" sz="2500" b="1" dirty="0" smtClean="0">
                <a:solidFill>
                  <a:prstClr val="black"/>
                </a:solidFill>
              </a:rPr>
              <a:t>Achievements </a:t>
            </a:r>
          </a:p>
          <a:p>
            <a:pPr marL="342900" indent="-342900" algn="l">
              <a:buFont typeface="Arial" pitchFamily="34" charset="0"/>
              <a:buChar char="•"/>
            </a:pPr>
            <a:r>
              <a:rPr lang="en-ZA" sz="2500" b="1" dirty="0" smtClean="0">
                <a:solidFill>
                  <a:prstClr val="black"/>
                </a:solidFill>
              </a:rPr>
              <a:t>Challenges and Strategies</a:t>
            </a:r>
          </a:p>
          <a:p>
            <a:pPr marL="342900" indent="-342900" algn="l">
              <a:buFont typeface="Arial" pitchFamily="34" charset="0"/>
              <a:buChar char="•"/>
            </a:pPr>
            <a:r>
              <a:rPr lang="en-ZA" sz="2500" b="1" dirty="0" smtClean="0">
                <a:solidFill>
                  <a:prstClr val="black"/>
                </a:solidFill>
              </a:rPr>
              <a:t>Matatiele LED SWOT Analysis</a:t>
            </a:r>
          </a:p>
          <a:p>
            <a:pPr marL="342900" indent="-342900" algn="l">
              <a:buFont typeface="Arial" pitchFamily="34" charset="0"/>
              <a:buChar char="•"/>
            </a:pPr>
            <a:r>
              <a:rPr lang="en-ZA" sz="2500" b="1" dirty="0" smtClean="0">
                <a:solidFill>
                  <a:prstClr val="black"/>
                </a:solidFill>
              </a:rPr>
              <a:t>2015/16 Priority Projects </a:t>
            </a:r>
          </a:p>
          <a:p>
            <a:pPr marL="342900" indent="-342900" algn="l">
              <a:buFont typeface="Arial" pitchFamily="34" charset="0"/>
              <a:buChar char="•"/>
            </a:pPr>
            <a:r>
              <a:rPr lang="en-ZA" sz="2500" b="1" dirty="0" smtClean="0">
                <a:solidFill>
                  <a:prstClr val="black"/>
                </a:solidFill>
              </a:rPr>
              <a:t>Recommendations</a:t>
            </a:r>
          </a:p>
          <a:p>
            <a:pPr marL="342900" indent="-342900" algn="l">
              <a:buFont typeface="Arial" pitchFamily="34" charset="0"/>
              <a:buChar char="•"/>
            </a:pPr>
            <a:endParaRPr lang="en-ZA" sz="2000" dirty="0"/>
          </a:p>
        </p:txBody>
      </p:sp>
    </p:spTree>
    <p:extLst>
      <p:ext uri="{BB962C8B-B14F-4D97-AF65-F5344CB8AC3E}">
        <p14:creationId xmlns:p14="http://schemas.microsoft.com/office/powerpoint/2010/main" val="3511811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2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0688638" cy="7556392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73382" y="2089887"/>
            <a:ext cx="8563937" cy="38841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 defTabSz="914400">
              <a:spcBef>
                <a:spcPct val="20000"/>
              </a:spcBef>
              <a:buFont typeface="Arial" pitchFamily="34" charset="0"/>
              <a:buChar char="•"/>
            </a:pPr>
            <a:r>
              <a:rPr lang="en-ZA" sz="2800" dirty="0">
                <a:solidFill>
                  <a:prstClr val="black"/>
                </a:solidFill>
              </a:rPr>
              <a:t>National LED Policy  (2001)</a:t>
            </a:r>
          </a:p>
          <a:p>
            <a:pPr marL="342900" lvl="0" indent="-342900" defTabSz="914400">
              <a:spcBef>
                <a:spcPct val="20000"/>
              </a:spcBef>
              <a:buFont typeface="Arial" pitchFamily="34" charset="0"/>
              <a:buChar char="•"/>
            </a:pPr>
            <a:r>
              <a:rPr lang="en-ZA" sz="2800" dirty="0">
                <a:solidFill>
                  <a:prstClr val="black"/>
                </a:solidFill>
              </a:rPr>
              <a:t>National Framework for LED in South Africa,(2006)</a:t>
            </a:r>
          </a:p>
          <a:p>
            <a:pPr marL="342900" lvl="0" indent="-342900" defTabSz="914400">
              <a:spcBef>
                <a:spcPct val="20000"/>
              </a:spcBef>
              <a:buFont typeface="Arial" pitchFamily="34" charset="0"/>
              <a:buChar char="•"/>
            </a:pPr>
            <a:r>
              <a:rPr lang="en-ZA" sz="2800" dirty="0">
                <a:solidFill>
                  <a:prstClr val="black"/>
                </a:solidFill>
              </a:rPr>
              <a:t>Revised National LED Framework (2012-2016)</a:t>
            </a:r>
          </a:p>
          <a:p>
            <a:pPr marL="342900" lvl="0" indent="-342900" defTabSz="914400">
              <a:spcBef>
                <a:spcPct val="20000"/>
              </a:spcBef>
              <a:buFont typeface="Arial" pitchFamily="34" charset="0"/>
              <a:buChar char="•"/>
            </a:pPr>
            <a:r>
              <a:rPr lang="en-ZA" sz="2800" dirty="0">
                <a:solidFill>
                  <a:prstClr val="black"/>
                </a:solidFill>
              </a:rPr>
              <a:t>Land Use Planning Ordinance, 1985 (Ordinance 15 of 1985) provides for spatial planning and land use management.</a:t>
            </a:r>
          </a:p>
          <a:p>
            <a:pPr marL="342900" lvl="0" indent="-342900" defTabSz="914400">
              <a:spcBef>
                <a:spcPct val="20000"/>
              </a:spcBef>
              <a:buFont typeface="Arial" pitchFamily="34" charset="0"/>
              <a:buChar char="•"/>
            </a:pPr>
            <a:r>
              <a:rPr lang="en-ZA" sz="2800" dirty="0">
                <a:solidFill>
                  <a:prstClr val="black"/>
                </a:solidFill>
              </a:rPr>
              <a:t>Spatial Planning &amp; Land Use Management Act , Act No. 16, 2013.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73382" y="3225421"/>
            <a:ext cx="937844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400" dirty="0">
              <a:solidFill>
                <a:srgbClr val="0000FF"/>
              </a:solidFill>
              <a:latin typeface="Trebuchet MS"/>
              <a:cs typeface="Trebuchet MS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457200" y="548680"/>
            <a:ext cx="9707880" cy="1512168"/>
          </a:xfrm>
          <a:prstGeom prst="rect">
            <a:avLst/>
          </a:prstGeom>
        </p:spPr>
        <p:txBody>
          <a:bodyPr vert="horz" lIns="104287" tIns="52144" rIns="104287" bIns="52144" rtlCol="0" anchor="ctr">
            <a:normAutofit lnSpcReduction="10000"/>
          </a:bodyPr>
          <a:lstStyle>
            <a:lvl1pPr algn="ctr" defTabSz="521437" rtl="0" eaLnBrk="1" latinLnBrk="0" hangingPunct="1">
              <a:spcBef>
                <a:spcPct val="0"/>
              </a:spcBef>
              <a:buNone/>
              <a:defRPr sz="5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ZA" b="1" dirty="0" smtClean="0"/>
              <a:t>LEGAL AUTHORITY </a:t>
            </a:r>
            <a:br>
              <a:rPr lang="en-ZA" b="1" dirty="0" smtClean="0"/>
            </a:br>
            <a:r>
              <a:rPr lang="en-ZA" b="1" dirty="0" smtClean="0"/>
              <a:t>&amp; MANDATE  - EDP</a:t>
            </a:r>
            <a:endParaRPr lang="en-ZA" b="1" dirty="0"/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457200" y="2132856"/>
            <a:ext cx="8229600" cy="3993307"/>
          </a:xfrm>
          <a:prstGeom prst="rect">
            <a:avLst/>
          </a:prstGeom>
        </p:spPr>
        <p:txBody>
          <a:bodyPr vert="horz" lIns="104287" tIns="52144" rIns="104287" bIns="52144" rtlCol="0">
            <a:normAutofit/>
          </a:bodyPr>
          <a:lstStyle>
            <a:lvl1pPr marL="0" indent="0" algn="ctr" defTabSz="521437" rtl="0" eaLnBrk="1" latinLnBrk="0" hangingPunct="1">
              <a:spcBef>
                <a:spcPct val="20000"/>
              </a:spcBef>
              <a:buFont typeface="Arial"/>
              <a:buNone/>
              <a:defRPr sz="3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21437" indent="0" algn="ctr" defTabSz="521437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042873" indent="0" algn="ctr" defTabSz="521437" rtl="0" eaLnBrk="1" latinLnBrk="0" hangingPunct="1">
              <a:spcBef>
                <a:spcPct val="20000"/>
              </a:spcBef>
              <a:buFont typeface="Arial"/>
              <a:buNone/>
              <a:defRPr sz="27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564310" indent="0" algn="ctr" defTabSz="521437" rtl="0" eaLnBrk="1" latinLnBrk="0" hangingPunct="1">
              <a:spcBef>
                <a:spcPct val="20000"/>
              </a:spcBef>
              <a:buFont typeface="Arial"/>
              <a:buNone/>
              <a:defRPr sz="2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85746" indent="0" algn="ctr" defTabSz="521437" rtl="0" eaLnBrk="1" latinLnBrk="0" hangingPunct="1">
              <a:spcBef>
                <a:spcPct val="20000"/>
              </a:spcBef>
              <a:buFont typeface="Arial"/>
              <a:buNone/>
              <a:defRPr sz="2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607183" indent="0" algn="ctr" defTabSz="521437" rtl="0" eaLnBrk="1" latinLnBrk="0" hangingPunct="1">
              <a:spcBef>
                <a:spcPct val="20000"/>
              </a:spcBef>
              <a:buFont typeface="Arial"/>
              <a:buNone/>
              <a:defRPr sz="2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3128620" indent="0" algn="ctr" defTabSz="521437" rtl="0" eaLnBrk="1" latinLnBrk="0" hangingPunct="1">
              <a:spcBef>
                <a:spcPct val="20000"/>
              </a:spcBef>
              <a:buFont typeface="Arial"/>
              <a:buNone/>
              <a:defRPr sz="2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650056" indent="0" algn="ctr" defTabSz="521437" rtl="0" eaLnBrk="1" latinLnBrk="0" hangingPunct="1">
              <a:spcBef>
                <a:spcPct val="20000"/>
              </a:spcBef>
              <a:buFont typeface="Arial"/>
              <a:buNone/>
              <a:defRPr sz="2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4171493" indent="0" algn="ctr" defTabSz="521437" rtl="0" eaLnBrk="1" latinLnBrk="0" hangingPunct="1">
              <a:spcBef>
                <a:spcPct val="20000"/>
              </a:spcBef>
              <a:buFont typeface="Arial"/>
              <a:buNone/>
              <a:defRPr sz="2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l">
              <a:buFont typeface="Arial" pitchFamily="34" charset="0"/>
              <a:buChar char="•"/>
            </a:pPr>
            <a:endParaRPr lang="en-ZA" sz="20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8551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2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0688638" cy="7556392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73383" y="2089887"/>
            <a:ext cx="596924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4000" b="1" dirty="0">
              <a:solidFill>
                <a:srgbClr val="0000FF"/>
              </a:solidFill>
              <a:latin typeface="Trebuchet MS"/>
              <a:cs typeface="Trebuchet MS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73382" y="3225421"/>
            <a:ext cx="937844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400" dirty="0">
              <a:solidFill>
                <a:srgbClr val="0000FF"/>
              </a:solidFill>
              <a:latin typeface="Trebuchet MS"/>
              <a:cs typeface="Trebuchet MS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457199" y="548680"/>
            <a:ext cx="9394625" cy="1512168"/>
          </a:xfrm>
          <a:prstGeom prst="rect">
            <a:avLst/>
          </a:prstGeom>
        </p:spPr>
        <p:txBody>
          <a:bodyPr vert="horz" lIns="104287" tIns="52144" rIns="104287" bIns="52144" rtlCol="0" anchor="ctr">
            <a:normAutofit lnSpcReduction="10000"/>
          </a:bodyPr>
          <a:lstStyle>
            <a:lvl1pPr algn="ctr" defTabSz="521437" rtl="0" eaLnBrk="1" latinLnBrk="0" hangingPunct="1">
              <a:spcBef>
                <a:spcPct val="0"/>
              </a:spcBef>
              <a:buNone/>
              <a:defRPr sz="5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ZA" b="1" dirty="0" smtClean="0"/>
              <a:t>DEPARTMENTAL</a:t>
            </a:r>
            <a:br>
              <a:rPr lang="en-ZA" b="1" dirty="0" smtClean="0"/>
            </a:br>
            <a:r>
              <a:rPr lang="en-ZA" b="1" dirty="0" smtClean="0"/>
              <a:t>FOCUS AREAS</a:t>
            </a:r>
            <a:endParaRPr lang="en-ZA" b="1" dirty="0"/>
          </a:p>
        </p:txBody>
      </p:sp>
      <p:graphicFrame>
        <p:nvGraphicFramePr>
          <p:cNvPr id="8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48024491"/>
              </p:ext>
            </p:extLst>
          </p:nvPr>
        </p:nvGraphicFramePr>
        <p:xfrm>
          <a:off x="457200" y="2133600"/>
          <a:ext cx="9631680" cy="41060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64783"/>
                <a:gridCol w="5866897"/>
              </a:tblGrid>
              <a:tr h="749805">
                <a:tc>
                  <a:txBody>
                    <a:bodyPr/>
                    <a:lstStyle/>
                    <a:p>
                      <a:r>
                        <a:rPr lang="en-ZA" dirty="0" smtClean="0"/>
                        <a:t>UNIT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/>
                        <a:t>FOCUS AREA</a:t>
                      </a:r>
                    </a:p>
                    <a:p>
                      <a:endParaRPr lang="en-ZA" dirty="0"/>
                    </a:p>
                  </a:txBody>
                  <a:tcPr/>
                </a:tc>
              </a:tr>
              <a:tr h="749805">
                <a:tc>
                  <a:txBody>
                    <a:bodyPr/>
                    <a:lstStyle/>
                    <a:p>
                      <a:r>
                        <a:rPr lang="en-ZA" sz="2000" b="1" dirty="0" smtClean="0"/>
                        <a:t>LOCAL</a:t>
                      </a:r>
                      <a:r>
                        <a:rPr lang="en-ZA" sz="2000" b="1" baseline="0" dirty="0" smtClean="0"/>
                        <a:t> ECONOMIC DEVELOPMENT</a:t>
                      </a:r>
                      <a:endParaRPr lang="en-ZA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z="2000" dirty="0" smtClean="0"/>
                        <a:t>Tourism </a:t>
                      </a:r>
                      <a:endParaRPr lang="en-ZA" sz="2000" dirty="0"/>
                    </a:p>
                  </a:txBody>
                  <a:tcPr/>
                </a:tc>
              </a:tr>
              <a:tr h="434411">
                <a:tc>
                  <a:txBody>
                    <a:bodyPr/>
                    <a:lstStyle/>
                    <a:p>
                      <a:endParaRPr lang="en-ZA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z="2000" dirty="0" smtClean="0"/>
                        <a:t>Agriculture &amp; Forestry</a:t>
                      </a:r>
                      <a:endParaRPr lang="en-ZA" sz="2000" dirty="0"/>
                    </a:p>
                  </a:txBody>
                  <a:tcPr/>
                </a:tc>
              </a:tr>
              <a:tr h="434411">
                <a:tc>
                  <a:txBody>
                    <a:bodyPr/>
                    <a:lstStyle/>
                    <a:p>
                      <a:endParaRPr lang="en-ZA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z="2000" dirty="0" smtClean="0"/>
                        <a:t>SMME Development</a:t>
                      </a:r>
                      <a:endParaRPr lang="en-ZA" sz="2000" dirty="0"/>
                    </a:p>
                  </a:txBody>
                  <a:tcPr/>
                </a:tc>
              </a:tr>
              <a:tr h="434411">
                <a:tc>
                  <a:txBody>
                    <a:bodyPr/>
                    <a:lstStyle/>
                    <a:p>
                      <a:r>
                        <a:rPr lang="en-ZA" sz="2000" b="1" dirty="0" smtClean="0"/>
                        <a:t>DEVELOPMENT PLANNING</a:t>
                      </a:r>
                      <a:endParaRPr lang="en-ZA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z="2000" dirty="0" smtClean="0"/>
                        <a:t>Forward</a:t>
                      </a:r>
                      <a:r>
                        <a:rPr lang="en-ZA" sz="2000" baseline="0" dirty="0" smtClean="0"/>
                        <a:t> Planning</a:t>
                      </a:r>
                      <a:endParaRPr lang="en-ZA" sz="2000" dirty="0"/>
                    </a:p>
                  </a:txBody>
                  <a:tcPr/>
                </a:tc>
              </a:tr>
              <a:tr h="434411">
                <a:tc>
                  <a:txBody>
                    <a:bodyPr/>
                    <a:lstStyle/>
                    <a:p>
                      <a:endParaRPr lang="en-ZA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z="2000" dirty="0" smtClean="0"/>
                        <a:t>Land Use Management</a:t>
                      </a:r>
                      <a:endParaRPr lang="en-ZA" sz="2000" dirty="0"/>
                    </a:p>
                  </a:txBody>
                  <a:tcPr/>
                </a:tc>
              </a:tr>
              <a:tr h="434411">
                <a:tc>
                  <a:txBody>
                    <a:bodyPr/>
                    <a:lstStyle/>
                    <a:p>
                      <a:endParaRPr lang="en-ZA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z="2000" dirty="0" smtClean="0"/>
                        <a:t>Land</a:t>
                      </a:r>
                      <a:r>
                        <a:rPr lang="en-ZA" sz="2000" baseline="0" dirty="0" smtClean="0"/>
                        <a:t> Administration</a:t>
                      </a:r>
                      <a:endParaRPr lang="en-ZA" sz="2000" dirty="0"/>
                    </a:p>
                  </a:txBody>
                  <a:tcPr/>
                </a:tc>
              </a:tr>
              <a:tr h="434411">
                <a:tc>
                  <a:txBody>
                    <a:bodyPr/>
                    <a:lstStyle/>
                    <a:p>
                      <a:endParaRPr lang="en-ZA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ZA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Outdoor Advertising &amp; Signage</a:t>
                      </a:r>
                      <a:endParaRPr lang="en-ZA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22815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2248" y="302865"/>
            <a:ext cx="9901958" cy="1447107"/>
          </a:xfrm>
        </p:spPr>
        <p:txBody>
          <a:bodyPr/>
          <a:lstStyle/>
          <a:p>
            <a:r>
              <a:rPr lang="en-ZA" b="1" dirty="0" smtClean="0"/>
              <a:t>DEMOGRAPHIC PROFILE </a:t>
            </a:r>
            <a:endParaRPr lang="en-ZA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88136742"/>
              </p:ext>
            </p:extLst>
          </p:nvPr>
        </p:nvGraphicFramePr>
        <p:xfrm>
          <a:off x="756746" y="2222934"/>
          <a:ext cx="9397460" cy="393085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190539"/>
                <a:gridCol w="1779377"/>
                <a:gridCol w="2472020"/>
                <a:gridCol w="1955524"/>
              </a:tblGrid>
              <a:tr h="99323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ZA" sz="1600" dirty="0">
                          <a:effectLst/>
                        </a:rPr>
                        <a:t>Area</a:t>
                      </a:r>
                      <a:endParaRPr lang="en-ZA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ZA" sz="1600">
                          <a:effectLst/>
                        </a:rPr>
                        <a:t>Area Size (Km</a:t>
                      </a:r>
                      <a:r>
                        <a:rPr lang="en-ZA" sz="1600" baseline="30000">
                          <a:effectLst/>
                        </a:rPr>
                        <a:t>2</a:t>
                      </a:r>
                      <a:r>
                        <a:rPr lang="en-ZA" sz="1600">
                          <a:effectLst/>
                        </a:rPr>
                        <a:t>)</a:t>
                      </a:r>
                      <a:endParaRPr lang="en-ZA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ZA" sz="1600" dirty="0">
                          <a:effectLst/>
                        </a:rPr>
                        <a:t>Population Estimate  Census </a:t>
                      </a:r>
                      <a:r>
                        <a:rPr lang="en-ZA" sz="1600" dirty="0" smtClean="0">
                          <a:effectLst/>
                        </a:rPr>
                        <a:t>2014</a:t>
                      </a:r>
                      <a:endParaRPr lang="en-ZA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ZA" sz="1600">
                          <a:effectLst/>
                        </a:rPr>
                        <a:t>Population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ZA" sz="1600">
                          <a:effectLst/>
                        </a:rPr>
                        <a:t>Density (persons per km2)</a:t>
                      </a:r>
                      <a:endParaRPr lang="en-ZA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1966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ZA" sz="1600" dirty="0">
                          <a:effectLst/>
                        </a:rPr>
                        <a:t> South Africa</a:t>
                      </a:r>
                      <a:endParaRPr lang="en-ZA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ZA" sz="1600">
                          <a:effectLst/>
                        </a:rPr>
                        <a:t>1,221,037 </a:t>
                      </a:r>
                      <a:endParaRPr lang="en-ZA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ZA" sz="1600">
                          <a:effectLst/>
                        </a:rPr>
                        <a:t>51,770,560</a:t>
                      </a:r>
                      <a:endParaRPr lang="en-ZA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ZA" sz="1600">
                          <a:effectLst/>
                        </a:rPr>
                        <a:t>42.4</a:t>
                      </a:r>
                      <a:endParaRPr lang="en-ZA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1966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ZA" sz="1600">
                          <a:effectLst/>
                        </a:rPr>
                        <a:t>Eastern Cape</a:t>
                      </a:r>
                      <a:endParaRPr lang="en-ZA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ZA" sz="1600">
                          <a:effectLst/>
                        </a:rPr>
                        <a:t>168,966</a:t>
                      </a:r>
                      <a:endParaRPr lang="en-ZA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ZA" sz="1600">
                          <a:effectLst/>
                        </a:rPr>
                        <a:t>6,562,053</a:t>
                      </a:r>
                      <a:endParaRPr lang="en-ZA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ZA" sz="1600">
                          <a:effectLst/>
                        </a:rPr>
                        <a:t>39</a:t>
                      </a:r>
                      <a:endParaRPr lang="en-ZA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1966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ZA" sz="1600">
                          <a:effectLst/>
                        </a:rPr>
                        <a:t>Alfred Nzo DM</a:t>
                      </a:r>
                      <a:endParaRPr lang="en-ZA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ZA" sz="1600">
                          <a:effectLst/>
                        </a:rPr>
                        <a:t>10,731</a:t>
                      </a:r>
                      <a:endParaRPr lang="en-ZA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ZA" sz="1600">
                          <a:effectLst/>
                        </a:rPr>
                        <a:t>801,344</a:t>
                      </a:r>
                      <a:endParaRPr lang="en-ZA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ZA" sz="1600">
                          <a:effectLst/>
                        </a:rPr>
                        <a:t>74.7</a:t>
                      </a:r>
                      <a:endParaRPr lang="en-ZA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1966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ZA" sz="1600">
                          <a:effectLst/>
                        </a:rPr>
                        <a:t>Matatiele Local Municipality</a:t>
                      </a:r>
                      <a:endParaRPr lang="en-ZA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ZA" sz="1600">
                          <a:effectLst/>
                        </a:rPr>
                        <a:t>4,352</a:t>
                      </a:r>
                      <a:endParaRPr lang="en-ZA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ZA" sz="1600">
                          <a:effectLst/>
                        </a:rPr>
                        <a:t>203,843</a:t>
                      </a:r>
                      <a:endParaRPr lang="en-ZA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ZA" sz="1600">
                          <a:effectLst/>
                        </a:rPr>
                        <a:t>46.8</a:t>
                      </a:r>
                      <a:endParaRPr lang="en-ZA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1966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ZA" sz="1600">
                          <a:effectLst/>
                        </a:rPr>
                        <a:t>Umzimvubu Local Municipality</a:t>
                      </a:r>
                      <a:endParaRPr lang="en-ZA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ZA" sz="1600">
                          <a:effectLst/>
                        </a:rPr>
                        <a:t>2,577</a:t>
                      </a:r>
                      <a:endParaRPr lang="en-ZA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ZA" sz="1600">
                          <a:effectLst/>
                        </a:rPr>
                        <a:t>191,620</a:t>
                      </a:r>
                      <a:endParaRPr lang="en-ZA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ZA" sz="1600">
                          <a:effectLst/>
                        </a:rPr>
                        <a:t>74.4</a:t>
                      </a:r>
                      <a:endParaRPr lang="en-ZA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1966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ZA" sz="1600">
                          <a:effectLst/>
                        </a:rPr>
                        <a:t>Ntabankulu Local Municipality</a:t>
                      </a:r>
                      <a:endParaRPr lang="en-ZA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ZA" sz="1600">
                          <a:effectLst/>
                        </a:rPr>
                        <a:t>1,385</a:t>
                      </a:r>
                      <a:endParaRPr lang="en-ZA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ZA" sz="1600">
                          <a:effectLst/>
                        </a:rPr>
                        <a:t>123,976</a:t>
                      </a:r>
                      <a:endParaRPr lang="en-ZA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ZA" sz="1600">
                          <a:effectLst/>
                        </a:rPr>
                        <a:t>89.5</a:t>
                      </a:r>
                      <a:endParaRPr lang="en-ZA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1966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ZA" sz="1600" dirty="0">
                          <a:effectLst/>
                        </a:rPr>
                        <a:t>Bizana Local Municipality</a:t>
                      </a:r>
                      <a:endParaRPr lang="en-ZA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ZA" sz="1600" dirty="0">
                          <a:effectLst/>
                        </a:rPr>
                        <a:t>2,417</a:t>
                      </a:r>
                      <a:endParaRPr lang="en-ZA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ZA" sz="1600" dirty="0">
                          <a:effectLst/>
                        </a:rPr>
                        <a:t>281,905</a:t>
                      </a:r>
                      <a:endParaRPr lang="en-ZA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ZA" sz="1600" dirty="0">
                          <a:effectLst/>
                        </a:rPr>
                        <a:t>116.6</a:t>
                      </a:r>
                      <a:endParaRPr lang="en-ZA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pic>
        <p:nvPicPr>
          <p:cNvPr id="6" name="Picture 5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2248" y="141890"/>
            <a:ext cx="1702677" cy="18241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2199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2056" y="520262"/>
            <a:ext cx="9082150" cy="1043078"/>
          </a:xfrm>
        </p:spPr>
        <p:txBody>
          <a:bodyPr>
            <a:normAutofit fontScale="90000"/>
          </a:bodyPr>
          <a:lstStyle/>
          <a:p>
            <a:r>
              <a:rPr lang="en-ZA" b="1" dirty="0" smtClean="0"/>
              <a:t/>
            </a:r>
            <a:br>
              <a:rPr lang="en-ZA" b="1" dirty="0" smtClean="0"/>
            </a:br>
            <a:r>
              <a:rPr lang="en-ZA" sz="4000" b="1" dirty="0" smtClean="0"/>
              <a:t>DEPARTMENTAL </a:t>
            </a:r>
            <a:r>
              <a:rPr lang="en-ZA" sz="4000" b="1" dirty="0"/>
              <a:t>VISION &amp; MISSION</a:t>
            </a:r>
            <a:r>
              <a:rPr lang="en-ZA" b="1" dirty="0"/>
              <a:t/>
            </a:r>
            <a:br>
              <a:rPr lang="en-ZA" b="1" dirty="0"/>
            </a:b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ZA" b="1" dirty="0" smtClean="0"/>
              <a:t>                                Vision</a:t>
            </a:r>
            <a:endParaRPr lang="en-ZA" b="1" dirty="0"/>
          </a:p>
          <a:p>
            <a:r>
              <a:rPr lang="en-ZA" dirty="0"/>
              <a:t>“A flagship department in the provision of economic development &amp; planning services.”</a:t>
            </a:r>
          </a:p>
          <a:p>
            <a:pPr marL="0" indent="0">
              <a:buNone/>
            </a:pPr>
            <a:r>
              <a:rPr lang="en-ZA" b="1" dirty="0" smtClean="0"/>
              <a:t>                                Mission</a:t>
            </a:r>
            <a:endParaRPr lang="en-ZA" b="1" dirty="0"/>
          </a:p>
          <a:p>
            <a:r>
              <a:rPr lang="en-ZA" dirty="0"/>
              <a:t>Development of sustainable tourism, agriculture, job creation and commercial investments, supported by a planned and managed built environment</a:t>
            </a:r>
          </a:p>
        </p:txBody>
      </p:sp>
      <p:pic>
        <p:nvPicPr>
          <p:cNvPr id="4" name="Picture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4432" y="394138"/>
            <a:ext cx="1562381" cy="15718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4021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2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0795318" cy="7556392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73383" y="2089887"/>
            <a:ext cx="596924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4000" b="1" dirty="0">
              <a:solidFill>
                <a:srgbClr val="0000FF"/>
              </a:solidFill>
              <a:latin typeface="Trebuchet MS"/>
              <a:cs typeface="Trebuchet MS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73382" y="3225421"/>
            <a:ext cx="937844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400" dirty="0">
              <a:solidFill>
                <a:srgbClr val="0000FF"/>
              </a:solidFill>
              <a:latin typeface="Trebuchet MS"/>
              <a:cs typeface="Trebuchet MS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2194559" y="274638"/>
            <a:ext cx="7657265" cy="1143000"/>
          </a:xfrm>
          <a:prstGeom prst="rect">
            <a:avLst/>
          </a:prstGeom>
        </p:spPr>
        <p:txBody>
          <a:bodyPr vert="horz" lIns="104287" tIns="52144" rIns="104287" bIns="52144" rtlCol="0" anchor="ctr">
            <a:normAutofit/>
          </a:bodyPr>
          <a:lstStyle>
            <a:lvl1pPr algn="ctr" defTabSz="521437" rtl="0" eaLnBrk="1" latinLnBrk="0" hangingPunct="1">
              <a:spcBef>
                <a:spcPct val="0"/>
              </a:spcBef>
              <a:buNone/>
              <a:defRPr sz="5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ZA" b="1" dirty="0" smtClean="0"/>
              <a:t>DEPARTMENTAL VALUES</a:t>
            </a:r>
            <a:endParaRPr lang="en-ZA" b="1" dirty="0"/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457200" y="2443830"/>
            <a:ext cx="8229600" cy="3682333"/>
          </a:xfrm>
          <a:prstGeom prst="rect">
            <a:avLst/>
          </a:prstGeom>
        </p:spPr>
        <p:txBody>
          <a:bodyPr vert="horz" lIns="104287" tIns="52144" rIns="104287" bIns="52144" rtlCol="0">
            <a:normAutofit/>
          </a:bodyPr>
          <a:lstStyle>
            <a:lvl1pPr marL="0" indent="0" algn="ctr" defTabSz="521437" rtl="0" eaLnBrk="1" latinLnBrk="0" hangingPunct="1">
              <a:spcBef>
                <a:spcPct val="20000"/>
              </a:spcBef>
              <a:buFont typeface="Arial"/>
              <a:buNone/>
              <a:defRPr sz="3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21437" indent="0" algn="ctr" defTabSz="521437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042873" indent="0" algn="ctr" defTabSz="521437" rtl="0" eaLnBrk="1" latinLnBrk="0" hangingPunct="1">
              <a:spcBef>
                <a:spcPct val="20000"/>
              </a:spcBef>
              <a:buFont typeface="Arial"/>
              <a:buNone/>
              <a:defRPr sz="27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564310" indent="0" algn="ctr" defTabSz="521437" rtl="0" eaLnBrk="1" latinLnBrk="0" hangingPunct="1">
              <a:spcBef>
                <a:spcPct val="20000"/>
              </a:spcBef>
              <a:buFont typeface="Arial"/>
              <a:buNone/>
              <a:defRPr sz="2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85746" indent="0" algn="ctr" defTabSz="521437" rtl="0" eaLnBrk="1" latinLnBrk="0" hangingPunct="1">
              <a:spcBef>
                <a:spcPct val="20000"/>
              </a:spcBef>
              <a:buFont typeface="Arial"/>
              <a:buNone/>
              <a:defRPr sz="2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607183" indent="0" algn="ctr" defTabSz="521437" rtl="0" eaLnBrk="1" latinLnBrk="0" hangingPunct="1">
              <a:spcBef>
                <a:spcPct val="20000"/>
              </a:spcBef>
              <a:buFont typeface="Arial"/>
              <a:buNone/>
              <a:defRPr sz="2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3128620" indent="0" algn="ctr" defTabSz="521437" rtl="0" eaLnBrk="1" latinLnBrk="0" hangingPunct="1">
              <a:spcBef>
                <a:spcPct val="20000"/>
              </a:spcBef>
              <a:buFont typeface="Arial"/>
              <a:buNone/>
              <a:defRPr sz="2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650056" indent="0" algn="ctr" defTabSz="521437" rtl="0" eaLnBrk="1" latinLnBrk="0" hangingPunct="1">
              <a:spcBef>
                <a:spcPct val="20000"/>
              </a:spcBef>
              <a:buFont typeface="Arial"/>
              <a:buNone/>
              <a:defRPr sz="2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4171493" indent="0" algn="ctr" defTabSz="521437" rtl="0" eaLnBrk="1" latinLnBrk="0" hangingPunct="1">
              <a:spcBef>
                <a:spcPct val="20000"/>
              </a:spcBef>
              <a:buFont typeface="Arial"/>
              <a:buNone/>
              <a:defRPr sz="2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571500" indent="-571500" algn="l">
              <a:buFont typeface="Arial" pitchFamily="34" charset="0"/>
              <a:buChar char="•"/>
            </a:pPr>
            <a:r>
              <a:rPr lang="en-ZA" b="1" dirty="0" smtClean="0">
                <a:solidFill>
                  <a:schemeClr val="tx1"/>
                </a:solidFill>
              </a:rPr>
              <a:t>Honesty</a:t>
            </a:r>
          </a:p>
          <a:p>
            <a:pPr marL="571500" indent="-571500" algn="l">
              <a:buFont typeface="Arial" pitchFamily="34" charset="0"/>
              <a:buChar char="•"/>
            </a:pPr>
            <a:r>
              <a:rPr lang="en-ZA" b="1" dirty="0" smtClean="0">
                <a:solidFill>
                  <a:schemeClr val="tx1"/>
                </a:solidFill>
              </a:rPr>
              <a:t>Openness</a:t>
            </a:r>
          </a:p>
          <a:p>
            <a:pPr marL="571500" indent="-571500" algn="l">
              <a:buFont typeface="Arial" pitchFamily="34" charset="0"/>
              <a:buChar char="•"/>
            </a:pPr>
            <a:r>
              <a:rPr lang="en-ZA" b="1" dirty="0" smtClean="0">
                <a:solidFill>
                  <a:schemeClr val="tx1"/>
                </a:solidFill>
              </a:rPr>
              <a:t>Integrity</a:t>
            </a:r>
          </a:p>
          <a:p>
            <a:pPr marL="571500" indent="-571500" algn="l">
              <a:buFont typeface="Arial" pitchFamily="34" charset="0"/>
              <a:buChar char="•"/>
            </a:pPr>
            <a:r>
              <a:rPr lang="en-ZA" b="1" dirty="0" smtClean="0">
                <a:solidFill>
                  <a:schemeClr val="tx1"/>
                </a:solidFill>
              </a:rPr>
              <a:t>Transparency</a:t>
            </a:r>
            <a:endParaRPr lang="en-ZA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6667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2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0688638" cy="7556392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73383" y="2089887"/>
            <a:ext cx="596924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4000" b="1" dirty="0">
              <a:solidFill>
                <a:srgbClr val="0000FF"/>
              </a:solidFill>
              <a:latin typeface="Trebuchet MS"/>
              <a:cs typeface="Trebuchet MS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73382" y="3225421"/>
            <a:ext cx="937844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400" dirty="0">
              <a:solidFill>
                <a:srgbClr val="0000FF"/>
              </a:solidFill>
              <a:latin typeface="Trebuchet MS"/>
              <a:cs typeface="Trebuchet MS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457200" y="274638"/>
            <a:ext cx="9814560" cy="1143000"/>
          </a:xfrm>
          <a:prstGeom prst="rect">
            <a:avLst/>
          </a:prstGeom>
        </p:spPr>
        <p:txBody>
          <a:bodyPr vert="horz" lIns="104287" tIns="52144" rIns="104287" bIns="52144" rtlCol="0" anchor="ctr">
            <a:normAutofit/>
          </a:bodyPr>
          <a:lstStyle>
            <a:lvl1pPr algn="ctr" defTabSz="521437" rtl="0" eaLnBrk="1" latinLnBrk="0" hangingPunct="1">
              <a:spcBef>
                <a:spcPct val="0"/>
              </a:spcBef>
              <a:buNone/>
              <a:defRPr sz="5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ZA" b="1" dirty="0" smtClean="0"/>
              <a:t>OBJECTIVES</a:t>
            </a:r>
            <a:endParaRPr lang="en-ZA" b="1" dirty="0"/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457200" y="1798321"/>
            <a:ext cx="9814560" cy="4892040"/>
          </a:xfrm>
          <a:prstGeom prst="rect">
            <a:avLst/>
          </a:prstGeom>
        </p:spPr>
        <p:txBody>
          <a:bodyPr vert="horz" lIns="104287" tIns="52144" rIns="104287" bIns="52144" rtlCol="0">
            <a:normAutofit fontScale="32500" lnSpcReduction="20000"/>
          </a:bodyPr>
          <a:lstStyle>
            <a:lvl1pPr marL="0" indent="0" algn="ctr" defTabSz="521437" rtl="0" eaLnBrk="1" latinLnBrk="0" hangingPunct="1">
              <a:spcBef>
                <a:spcPct val="20000"/>
              </a:spcBef>
              <a:buFont typeface="Arial"/>
              <a:buNone/>
              <a:defRPr sz="3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21437" indent="0" algn="ctr" defTabSz="521437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042873" indent="0" algn="ctr" defTabSz="521437" rtl="0" eaLnBrk="1" latinLnBrk="0" hangingPunct="1">
              <a:spcBef>
                <a:spcPct val="20000"/>
              </a:spcBef>
              <a:buFont typeface="Arial"/>
              <a:buNone/>
              <a:defRPr sz="27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564310" indent="0" algn="ctr" defTabSz="521437" rtl="0" eaLnBrk="1" latinLnBrk="0" hangingPunct="1">
              <a:spcBef>
                <a:spcPct val="20000"/>
              </a:spcBef>
              <a:buFont typeface="Arial"/>
              <a:buNone/>
              <a:defRPr sz="2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85746" indent="0" algn="ctr" defTabSz="521437" rtl="0" eaLnBrk="1" latinLnBrk="0" hangingPunct="1">
              <a:spcBef>
                <a:spcPct val="20000"/>
              </a:spcBef>
              <a:buFont typeface="Arial"/>
              <a:buNone/>
              <a:defRPr sz="2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607183" indent="0" algn="ctr" defTabSz="521437" rtl="0" eaLnBrk="1" latinLnBrk="0" hangingPunct="1">
              <a:spcBef>
                <a:spcPct val="20000"/>
              </a:spcBef>
              <a:buFont typeface="Arial"/>
              <a:buNone/>
              <a:defRPr sz="2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3128620" indent="0" algn="ctr" defTabSz="521437" rtl="0" eaLnBrk="1" latinLnBrk="0" hangingPunct="1">
              <a:spcBef>
                <a:spcPct val="20000"/>
              </a:spcBef>
              <a:buFont typeface="Arial"/>
              <a:buNone/>
              <a:defRPr sz="2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650056" indent="0" algn="ctr" defTabSz="521437" rtl="0" eaLnBrk="1" latinLnBrk="0" hangingPunct="1">
              <a:spcBef>
                <a:spcPct val="20000"/>
              </a:spcBef>
              <a:buFont typeface="Arial"/>
              <a:buNone/>
              <a:defRPr sz="2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4171493" indent="0" algn="ctr" defTabSz="521437" rtl="0" eaLnBrk="1" latinLnBrk="0" hangingPunct="1">
              <a:spcBef>
                <a:spcPct val="20000"/>
              </a:spcBef>
              <a:buFont typeface="Arial"/>
              <a:buNone/>
              <a:defRPr sz="2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lvl="0" indent="-342900" algn="just" defTabSz="914400">
              <a:buFont typeface="Arial" pitchFamily="34" charset="0"/>
              <a:buChar char="•"/>
            </a:pPr>
            <a:r>
              <a:rPr lang="en-ZA" sz="9500" b="1" dirty="0">
                <a:solidFill>
                  <a:prstClr val="black"/>
                </a:solidFill>
              </a:rPr>
              <a:t>Growth of LED SECTORS  through ensuring :-</a:t>
            </a:r>
          </a:p>
          <a:p>
            <a:pPr lvl="0" algn="just" defTabSz="914400"/>
            <a:endParaRPr lang="en-ZA" sz="9500" b="1" dirty="0">
              <a:solidFill>
                <a:prstClr val="black"/>
              </a:solidFill>
            </a:endParaRPr>
          </a:p>
          <a:p>
            <a:pPr marL="342900" lvl="0" indent="-342900" algn="just" defTabSz="914400">
              <a:buFont typeface="Arial" pitchFamily="34" charset="0"/>
              <a:buChar char="•"/>
            </a:pPr>
            <a:r>
              <a:rPr lang="en-ZA" sz="9500" b="1" dirty="0">
                <a:solidFill>
                  <a:prstClr val="black"/>
                </a:solidFill>
              </a:rPr>
              <a:t>S</a:t>
            </a:r>
            <a:r>
              <a:rPr lang="en-ZA" sz="9500" dirty="0">
                <a:solidFill>
                  <a:prstClr val="black"/>
                </a:solidFill>
              </a:rPr>
              <a:t>upport to  emerging  livestock farmers and crop producers </a:t>
            </a:r>
          </a:p>
          <a:p>
            <a:pPr marL="342900" lvl="0" indent="-342900" algn="just" defTabSz="914400">
              <a:buFont typeface="Arial" pitchFamily="34" charset="0"/>
              <a:buChar char="•"/>
            </a:pPr>
            <a:r>
              <a:rPr lang="en-ZA" sz="9500" dirty="0">
                <a:solidFill>
                  <a:prstClr val="black"/>
                </a:solidFill>
              </a:rPr>
              <a:t> Promotion of  optimum use of available agro- processing opportunities</a:t>
            </a:r>
          </a:p>
          <a:p>
            <a:pPr marL="342900" lvl="0" indent="-342900" algn="just" defTabSz="914400">
              <a:buFont typeface="Arial" pitchFamily="34" charset="0"/>
              <a:buChar char="•"/>
            </a:pPr>
            <a:r>
              <a:rPr lang="en-ZA" sz="10200" dirty="0">
                <a:solidFill>
                  <a:prstClr val="black"/>
                </a:solidFill>
              </a:rPr>
              <a:t>Development of Tourism Products &amp; Facilities.</a:t>
            </a:r>
          </a:p>
          <a:p>
            <a:pPr marL="342900" lvl="0" indent="-342900" algn="just" defTabSz="914400">
              <a:buFont typeface="Arial" pitchFamily="34" charset="0"/>
              <a:buChar char="•"/>
            </a:pPr>
            <a:r>
              <a:rPr lang="en-ZA" sz="9500" dirty="0">
                <a:solidFill>
                  <a:prstClr val="black"/>
                </a:solidFill>
              </a:rPr>
              <a:t>Support Communal Forestry and mining enterprises</a:t>
            </a:r>
            <a:endParaRPr lang="en-ZA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577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2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0688638" cy="7556392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73383" y="2089887"/>
            <a:ext cx="596924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4000" b="1" dirty="0">
              <a:solidFill>
                <a:srgbClr val="0000FF"/>
              </a:solidFill>
              <a:latin typeface="Trebuchet MS"/>
              <a:cs typeface="Trebuchet MS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2362200" y="260648"/>
            <a:ext cx="8153400" cy="1156990"/>
          </a:xfrm>
          <a:prstGeom prst="rect">
            <a:avLst/>
          </a:prstGeom>
        </p:spPr>
        <p:txBody>
          <a:bodyPr vert="horz" lIns="104287" tIns="52144" rIns="104287" bIns="52144" rtlCol="0" anchor="ctr">
            <a:normAutofit/>
          </a:bodyPr>
          <a:lstStyle>
            <a:lvl1pPr algn="ctr" defTabSz="521437" rtl="0" eaLnBrk="1" latinLnBrk="0" hangingPunct="1">
              <a:spcBef>
                <a:spcPct val="0"/>
              </a:spcBef>
              <a:buNone/>
              <a:defRPr sz="5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ZA" b="1" dirty="0" smtClean="0"/>
              <a:t>OBJECTIVES Contd……</a:t>
            </a:r>
            <a:endParaRPr lang="en-ZA" b="1" dirty="0"/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457200" y="1600200"/>
            <a:ext cx="9601200" cy="4831080"/>
          </a:xfrm>
          <a:prstGeom prst="rect">
            <a:avLst/>
          </a:prstGeom>
        </p:spPr>
        <p:txBody>
          <a:bodyPr vert="horz" lIns="104287" tIns="52144" rIns="104287" bIns="52144" rtlCol="0">
            <a:normAutofit/>
          </a:bodyPr>
          <a:lstStyle>
            <a:lvl1pPr marL="0" indent="0" algn="ctr" defTabSz="521437" rtl="0" eaLnBrk="1" latinLnBrk="0" hangingPunct="1">
              <a:spcBef>
                <a:spcPct val="20000"/>
              </a:spcBef>
              <a:buFont typeface="Arial"/>
              <a:buNone/>
              <a:defRPr sz="3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21437" indent="0" algn="ctr" defTabSz="521437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042873" indent="0" algn="ctr" defTabSz="521437" rtl="0" eaLnBrk="1" latinLnBrk="0" hangingPunct="1">
              <a:spcBef>
                <a:spcPct val="20000"/>
              </a:spcBef>
              <a:buFont typeface="Arial"/>
              <a:buNone/>
              <a:defRPr sz="27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564310" indent="0" algn="ctr" defTabSz="521437" rtl="0" eaLnBrk="1" latinLnBrk="0" hangingPunct="1">
              <a:spcBef>
                <a:spcPct val="20000"/>
              </a:spcBef>
              <a:buFont typeface="Arial"/>
              <a:buNone/>
              <a:defRPr sz="2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85746" indent="0" algn="ctr" defTabSz="521437" rtl="0" eaLnBrk="1" latinLnBrk="0" hangingPunct="1">
              <a:spcBef>
                <a:spcPct val="20000"/>
              </a:spcBef>
              <a:buFont typeface="Arial"/>
              <a:buNone/>
              <a:defRPr sz="2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607183" indent="0" algn="ctr" defTabSz="521437" rtl="0" eaLnBrk="1" latinLnBrk="0" hangingPunct="1">
              <a:spcBef>
                <a:spcPct val="20000"/>
              </a:spcBef>
              <a:buFont typeface="Arial"/>
              <a:buNone/>
              <a:defRPr sz="2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3128620" indent="0" algn="ctr" defTabSz="521437" rtl="0" eaLnBrk="1" latinLnBrk="0" hangingPunct="1">
              <a:spcBef>
                <a:spcPct val="20000"/>
              </a:spcBef>
              <a:buFont typeface="Arial"/>
              <a:buNone/>
              <a:defRPr sz="2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650056" indent="0" algn="ctr" defTabSz="521437" rtl="0" eaLnBrk="1" latinLnBrk="0" hangingPunct="1">
              <a:spcBef>
                <a:spcPct val="20000"/>
              </a:spcBef>
              <a:buFont typeface="Arial"/>
              <a:buNone/>
              <a:defRPr sz="2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4171493" indent="0" algn="ctr" defTabSz="521437" rtl="0" eaLnBrk="1" latinLnBrk="0" hangingPunct="1">
              <a:spcBef>
                <a:spcPct val="20000"/>
              </a:spcBef>
              <a:buFont typeface="Arial"/>
              <a:buNone/>
              <a:defRPr sz="2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l">
              <a:buFont typeface="Arial" pitchFamily="34" charset="0"/>
              <a:buChar char="•"/>
            </a:pPr>
            <a:endParaRPr lang="en-ZA" sz="2600" dirty="0" smtClean="0">
              <a:solidFill>
                <a:prstClr val="black"/>
              </a:solidFill>
            </a:endParaRPr>
          </a:p>
          <a:p>
            <a:pPr marL="342900" lvl="0" indent="-342900" algn="l" defTabSz="914400">
              <a:buFont typeface="Arial" pitchFamily="34" charset="0"/>
              <a:buChar char="•"/>
            </a:pPr>
            <a:r>
              <a:rPr lang="en-ZA" sz="3200" dirty="0">
                <a:solidFill>
                  <a:prstClr val="black"/>
                </a:solidFill>
              </a:rPr>
              <a:t>Facilitate Spatial Planning for the Municipality through : </a:t>
            </a:r>
            <a:r>
              <a:rPr lang="en-ZA" sz="3200" dirty="0" smtClean="0">
                <a:solidFill>
                  <a:prstClr val="black"/>
                </a:solidFill>
              </a:rPr>
              <a:t>-</a:t>
            </a:r>
            <a:endParaRPr lang="en-ZA" sz="3200" dirty="0">
              <a:solidFill>
                <a:prstClr val="black"/>
              </a:solidFill>
            </a:endParaRPr>
          </a:p>
          <a:p>
            <a:pPr marL="742950" lvl="1" indent="-285750" algn="l" defTabSz="914400">
              <a:buFont typeface="Arial" pitchFamily="34" charset="0"/>
              <a:buChar char="–"/>
            </a:pPr>
            <a:r>
              <a:rPr lang="en-ZA" sz="2800" dirty="0">
                <a:solidFill>
                  <a:prstClr val="black"/>
                </a:solidFill>
              </a:rPr>
              <a:t>The Formulation Spatial and Development Plans.</a:t>
            </a:r>
          </a:p>
          <a:p>
            <a:pPr marL="742950" lvl="1" indent="-285750" algn="l" defTabSz="914400">
              <a:buFont typeface="Arial" pitchFamily="34" charset="0"/>
              <a:buChar char="–"/>
            </a:pPr>
            <a:r>
              <a:rPr lang="en-ZA" sz="2800" dirty="0">
                <a:solidFill>
                  <a:prstClr val="black"/>
                </a:solidFill>
              </a:rPr>
              <a:t>Reviewal of  Town Planning  policies and  by-laws.</a:t>
            </a:r>
          </a:p>
          <a:p>
            <a:pPr marL="742950" lvl="1" indent="-285750" algn="l" defTabSz="914400">
              <a:buFont typeface="Arial" pitchFamily="34" charset="0"/>
              <a:buChar char="–"/>
            </a:pPr>
            <a:r>
              <a:rPr lang="en-ZA" sz="2800" dirty="0">
                <a:solidFill>
                  <a:prstClr val="black"/>
                </a:solidFill>
              </a:rPr>
              <a:t>Management of land development</a:t>
            </a:r>
            <a:r>
              <a:rPr lang="en-ZA" sz="2800" dirty="0" smtClean="0">
                <a:solidFill>
                  <a:prstClr val="black"/>
                </a:solidFill>
              </a:rPr>
              <a:t>.</a:t>
            </a:r>
            <a:endParaRPr lang="en-ZA" sz="2800" dirty="0">
              <a:solidFill>
                <a:prstClr val="black"/>
              </a:solidFill>
            </a:endParaRPr>
          </a:p>
          <a:p>
            <a:pPr marL="742950" lvl="1" indent="-285750" algn="l" defTabSz="914400">
              <a:buFont typeface="Arial" pitchFamily="34" charset="0"/>
              <a:buChar char="–"/>
            </a:pPr>
            <a:r>
              <a:rPr lang="en-ZA" sz="2800" dirty="0">
                <a:solidFill>
                  <a:prstClr val="black"/>
                </a:solidFill>
              </a:rPr>
              <a:t>Ensuring  proper town planning. </a:t>
            </a:r>
            <a:endParaRPr lang="en-ZA" sz="2800" dirty="0" smtClean="0">
              <a:solidFill>
                <a:prstClr val="black"/>
              </a:solidFill>
            </a:endParaRPr>
          </a:p>
          <a:p>
            <a:pPr marL="742950" lvl="1" indent="-285750" algn="l" defTabSz="914400">
              <a:buFont typeface="Arial" pitchFamily="34" charset="0"/>
              <a:buChar char="–"/>
            </a:pPr>
            <a:r>
              <a:rPr lang="en-ZA" sz="2800" dirty="0" smtClean="0">
                <a:solidFill>
                  <a:prstClr val="black"/>
                </a:solidFill>
              </a:rPr>
              <a:t>Enforcement </a:t>
            </a:r>
            <a:r>
              <a:rPr lang="en-ZA" sz="2800" dirty="0">
                <a:solidFill>
                  <a:prstClr val="black"/>
                </a:solidFill>
              </a:rPr>
              <a:t>of contraventions to By-laws.</a:t>
            </a:r>
          </a:p>
          <a:p>
            <a:pPr marL="457200" lvl="1" algn="l" defTabSz="914400"/>
            <a:endParaRPr lang="en-ZA" sz="2800" dirty="0">
              <a:solidFill>
                <a:prstClr val="black"/>
              </a:solidFill>
            </a:endParaRPr>
          </a:p>
          <a:p>
            <a:pPr marL="742950" lvl="1" indent="-285750" algn="l" defTabSz="914400">
              <a:buFont typeface="Arial" pitchFamily="34" charset="0"/>
              <a:buChar char="–"/>
            </a:pPr>
            <a:endParaRPr lang="en-ZA" sz="28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6185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981</TotalTime>
  <Words>897</Words>
  <Application>Microsoft Office PowerPoint</Application>
  <PresentationFormat>Custom</PresentationFormat>
  <Paragraphs>267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4" baseType="lpstr">
      <vt:lpstr>Arial</vt:lpstr>
      <vt:lpstr>Calibri</vt:lpstr>
      <vt:lpstr>Times New Roman</vt:lpstr>
      <vt:lpstr>Trebuchet MS</vt:lpstr>
      <vt:lpstr>Office Theme</vt:lpstr>
      <vt:lpstr> </vt:lpstr>
      <vt:lpstr>PowerPoint Presentation</vt:lpstr>
      <vt:lpstr>PowerPoint Presentation</vt:lpstr>
      <vt:lpstr>PowerPoint Presentation</vt:lpstr>
      <vt:lpstr>DEMOGRAPHIC PROFILE </vt:lpstr>
      <vt:lpstr> DEPARTMENTAL VISION &amp; MISSION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Demo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Demo</dc:creator>
  <cp:lastModifiedBy>Vuyo Ndaba</cp:lastModifiedBy>
  <cp:revision>149</cp:revision>
  <dcterms:created xsi:type="dcterms:W3CDTF">2013-02-07T08:56:03Z</dcterms:created>
  <dcterms:modified xsi:type="dcterms:W3CDTF">2016-01-14T13:05:49Z</dcterms:modified>
</cp:coreProperties>
</file>