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5" r:id="rId9"/>
    <p:sldId id="266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82D497-5E2E-443A-8DD4-032C5C9498E7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ZA"/>
        </a:p>
      </dgm:t>
    </dgm:pt>
    <dgm:pt modelId="{CE4BDEE4-2131-476F-9186-F50A359D5914}">
      <dgm:prSet phldrT="[Text]"/>
      <dgm:spPr/>
      <dgm:t>
        <a:bodyPr/>
        <a:lstStyle/>
        <a:p>
          <a:r>
            <a:rPr lang="en-ZA" dirty="0" smtClean="0"/>
            <a:t>ANDA</a:t>
          </a:r>
          <a:endParaRPr lang="en-ZA" dirty="0"/>
        </a:p>
      </dgm:t>
    </dgm:pt>
    <dgm:pt modelId="{0D072E81-7CD7-4920-BF6C-A4A30B9F3DAB}" type="parTrans" cxnId="{A6115792-F90C-4630-877C-DCA4FCCD60A7}">
      <dgm:prSet/>
      <dgm:spPr/>
      <dgm:t>
        <a:bodyPr/>
        <a:lstStyle/>
        <a:p>
          <a:endParaRPr lang="en-ZA"/>
        </a:p>
      </dgm:t>
    </dgm:pt>
    <dgm:pt modelId="{1D670B13-7342-4563-90CE-A3C5E89336E3}" type="sibTrans" cxnId="{A6115792-F90C-4630-877C-DCA4FCCD60A7}">
      <dgm:prSet/>
      <dgm:spPr/>
      <dgm:t>
        <a:bodyPr/>
        <a:lstStyle/>
        <a:p>
          <a:endParaRPr lang="en-ZA"/>
        </a:p>
      </dgm:t>
    </dgm:pt>
    <dgm:pt modelId="{88731EBA-3EE2-4F42-AF22-387C917A4927}">
      <dgm:prSet phldrT="[Text]"/>
      <dgm:spPr/>
      <dgm:t>
        <a:bodyPr/>
        <a:lstStyle/>
        <a:p>
          <a:r>
            <a:rPr lang="en-ZA" dirty="0" smtClean="0"/>
            <a:t>Inward looking ICT Strategy</a:t>
          </a:r>
          <a:endParaRPr lang="en-ZA" dirty="0"/>
        </a:p>
      </dgm:t>
    </dgm:pt>
    <dgm:pt modelId="{2B3F1E44-8FBD-4E0F-BE27-5D3B96125CA0}" type="parTrans" cxnId="{74FB9CE3-74A4-4087-BF0D-421455678821}">
      <dgm:prSet/>
      <dgm:spPr/>
      <dgm:t>
        <a:bodyPr/>
        <a:lstStyle/>
        <a:p>
          <a:endParaRPr lang="en-ZA"/>
        </a:p>
      </dgm:t>
    </dgm:pt>
    <dgm:pt modelId="{5CB87F68-5588-409F-91CA-4CC13559E05D}" type="sibTrans" cxnId="{74FB9CE3-74A4-4087-BF0D-421455678821}">
      <dgm:prSet/>
      <dgm:spPr/>
      <dgm:t>
        <a:bodyPr/>
        <a:lstStyle/>
        <a:p>
          <a:endParaRPr lang="en-ZA"/>
        </a:p>
      </dgm:t>
    </dgm:pt>
    <dgm:pt modelId="{39A2E0B6-2353-42B3-9ADA-DDFA293DC736}">
      <dgm:prSet phldrT="[Text]"/>
      <dgm:spPr/>
      <dgm:t>
        <a:bodyPr/>
        <a:lstStyle/>
        <a:p>
          <a:r>
            <a:rPr lang="en-ZA" dirty="0" smtClean="0"/>
            <a:t>Outward looking ICT Strategy </a:t>
          </a:r>
          <a:endParaRPr lang="en-ZA" dirty="0"/>
        </a:p>
      </dgm:t>
    </dgm:pt>
    <dgm:pt modelId="{C288C983-C99C-4D02-8B34-1AEDAEFFDAF0}" type="parTrans" cxnId="{FA62E926-DAF2-4A49-A8B5-A294F458E59F}">
      <dgm:prSet/>
      <dgm:spPr/>
      <dgm:t>
        <a:bodyPr/>
        <a:lstStyle/>
        <a:p>
          <a:endParaRPr lang="en-ZA"/>
        </a:p>
      </dgm:t>
    </dgm:pt>
    <dgm:pt modelId="{6C1B561B-2B95-469A-8702-EEDA7913D671}" type="sibTrans" cxnId="{FA62E926-DAF2-4A49-A8B5-A294F458E59F}">
      <dgm:prSet/>
      <dgm:spPr/>
      <dgm:t>
        <a:bodyPr/>
        <a:lstStyle/>
        <a:p>
          <a:endParaRPr lang="en-ZA"/>
        </a:p>
      </dgm:t>
    </dgm:pt>
    <dgm:pt modelId="{4920D293-C82E-48DE-8E6E-D94EB824854F}" type="pres">
      <dgm:prSet presAssocID="{1282D497-5E2E-443A-8DD4-032C5C9498E7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ZA"/>
        </a:p>
      </dgm:t>
    </dgm:pt>
    <dgm:pt modelId="{803891C9-5495-4DB1-AA04-9EA86CAA1DC8}" type="pres">
      <dgm:prSet presAssocID="{CE4BDEE4-2131-476F-9186-F50A359D5914}" presName="root1" presStyleCnt="0"/>
      <dgm:spPr/>
    </dgm:pt>
    <dgm:pt modelId="{C66B5AA4-7D9D-43C1-BFD2-6FB735D36088}" type="pres">
      <dgm:prSet presAssocID="{CE4BDEE4-2131-476F-9186-F50A359D591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1CF4F5DC-035B-48E9-9834-E60444C37E0E}" type="pres">
      <dgm:prSet presAssocID="{CE4BDEE4-2131-476F-9186-F50A359D5914}" presName="level2hierChild" presStyleCnt="0"/>
      <dgm:spPr/>
    </dgm:pt>
    <dgm:pt modelId="{8D44C55A-CECB-4BC0-91FA-3291C6AA4499}" type="pres">
      <dgm:prSet presAssocID="{2B3F1E44-8FBD-4E0F-BE27-5D3B96125CA0}" presName="conn2-1" presStyleLbl="parChTrans1D2" presStyleIdx="0" presStyleCnt="2"/>
      <dgm:spPr/>
      <dgm:t>
        <a:bodyPr/>
        <a:lstStyle/>
        <a:p>
          <a:endParaRPr lang="en-ZA"/>
        </a:p>
      </dgm:t>
    </dgm:pt>
    <dgm:pt modelId="{79A829E4-8441-4D62-85A1-527BAF4D079A}" type="pres">
      <dgm:prSet presAssocID="{2B3F1E44-8FBD-4E0F-BE27-5D3B96125CA0}" presName="connTx" presStyleLbl="parChTrans1D2" presStyleIdx="0" presStyleCnt="2"/>
      <dgm:spPr/>
      <dgm:t>
        <a:bodyPr/>
        <a:lstStyle/>
        <a:p>
          <a:endParaRPr lang="en-ZA"/>
        </a:p>
      </dgm:t>
    </dgm:pt>
    <dgm:pt modelId="{E2B14EDE-0A5A-426D-B1E4-1A0032ACB6FF}" type="pres">
      <dgm:prSet presAssocID="{88731EBA-3EE2-4F42-AF22-387C917A4927}" presName="root2" presStyleCnt="0"/>
      <dgm:spPr/>
    </dgm:pt>
    <dgm:pt modelId="{7D77F43D-B167-4F7F-8071-AFBC34E35AE9}" type="pres">
      <dgm:prSet presAssocID="{88731EBA-3EE2-4F42-AF22-387C917A4927}" presName="LevelTwoTextNode" presStyleLbl="node2" presStyleIdx="0" presStyleCnt="2" custScaleX="147712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2C44B325-A9C3-41CC-9FCC-BCCB293EC184}" type="pres">
      <dgm:prSet presAssocID="{88731EBA-3EE2-4F42-AF22-387C917A4927}" presName="level3hierChild" presStyleCnt="0"/>
      <dgm:spPr/>
    </dgm:pt>
    <dgm:pt modelId="{D04D0FC6-CE91-4D20-BB1B-7F1BD3F1EFC2}" type="pres">
      <dgm:prSet presAssocID="{C288C983-C99C-4D02-8B34-1AEDAEFFDAF0}" presName="conn2-1" presStyleLbl="parChTrans1D2" presStyleIdx="1" presStyleCnt="2"/>
      <dgm:spPr/>
      <dgm:t>
        <a:bodyPr/>
        <a:lstStyle/>
        <a:p>
          <a:endParaRPr lang="en-ZA"/>
        </a:p>
      </dgm:t>
    </dgm:pt>
    <dgm:pt modelId="{76BF8B7B-2B0B-4C25-B078-B6A78E01F742}" type="pres">
      <dgm:prSet presAssocID="{C288C983-C99C-4D02-8B34-1AEDAEFFDAF0}" presName="connTx" presStyleLbl="parChTrans1D2" presStyleIdx="1" presStyleCnt="2"/>
      <dgm:spPr/>
      <dgm:t>
        <a:bodyPr/>
        <a:lstStyle/>
        <a:p>
          <a:endParaRPr lang="en-ZA"/>
        </a:p>
      </dgm:t>
    </dgm:pt>
    <dgm:pt modelId="{FC0120F0-6591-4047-888D-C6604C38B80C}" type="pres">
      <dgm:prSet presAssocID="{39A2E0B6-2353-42B3-9ADA-DDFA293DC736}" presName="root2" presStyleCnt="0"/>
      <dgm:spPr/>
    </dgm:pt>
    <dgm:pt modelId="{2A912416-B0E2-421F-A4DD-A26911CA3898}" type="pres">
      <dgm:prSet presAssocID="{39A2E0B6-2353-42B3-9ADA-DDFA293DC736}" presName="LevelTwoTextNode" presStyleLbl="node2" presStyleIdx="1" presStyleCnt="2" custScaleX="147632">
        <dgm:presLayoutVars>
          <dgm:chPref val="3"/>
        </dgm:presLayoutVars>
      </dgm:prSet>
      <dgm:spPr/>
      <dgm:t>
        <a:bodyPr/>
        <a:lstStyle/>
        <a:p>
          <a:endParaRPr lang="en-ZA"/>
        </a:p>
      </dgm:t>
    </dgm:pt>
    <dgm:pt modelId="{ABA60AFC-72F4-44CD-B8DA-148C5859D93C}" type="pres">
      <dgm:prSet presAssocID="{39A2E0B6-2353-42B3-9ADA-DDFA293DC736}" presName="level3hierChild" presStyleCnt="0"/>
      <dgm:spPr/>
    </dgm:pt>
  </dgm:ptLst>
  <dgm:cxnLst>
    <dgm:cxn modelId="{78D30C02-D1D8-407D-9655-F4B845B5E15E}" type="presOf" srcId="{39A2E0B6-2353-42B3-9ADA-DDFA293DC736}" destId="{2A912416-B0E2-421F-A4DD-A26911CA3898}" srcOrd="0" destOrd="0" presId="urn:microsoft.com/office/officeart/2005/8/layout/hierarchy2"/>
    <dgm:cxn modelId="{F5484BF4-A95C-4AA8-87B7-105A4EAC9FBB}" type="presOf" srcId="{2B3F1E44-8FBD-4E0F-BE27-5D3B96125CA0}" destId="{79A829E4-8441-4D62-85A1-527BAF4D079A}" srcOrd="1" destOrd="0" presId="urn:microsoft.com/office/officeart/2005/8/layout/hierarchy2"/>
    <dgm:cxn modelId="{A6115792-F90C-4630-877C-DCA4FCCD60A7}" srcId="{1282D497-5E2E-443A-8DD4-032C5C9498E7}" destId="{CE4BDEE4-2131-476F-9186-F50A359D5914}" srcOrd="0" destOrd="0" parTransId="{0D072E81-7CD7-4920-BF6C-A4A30B9F3DAB}" sibTransId="{1D670B13-7342-4563-90CE-A3C5E89336E3}"/>
    <dgm:cxn modelId="{977C2F0B-FF7A-4141-8505-604BFAF13649}" type="presOf" srcId="{88731EBA-3EE2-4F42-AF22-387C917A4927}" destId="{7D77F43D-B167-4F7F-8071-AFBC34E35AE9}" srcOrd="0" destOrd="0" presId="urn:microsoft.com/office/officeart/2005/8/layout/hierarchy2"/>
    <dgm:cxn modelId="{1094854D-2A98-4727-A1D8-B4D5D81ACBA5}" type="presOf" srcId="{CE4BDEE4-2131-476F-9186-F50A359D5914}" destId="{C66B5AA4-7D9D-43C1-BFD2-6FB735D36088}" srcOrd="0" destOrd="0" presId="urn:microsoft.com/office/officeart/2005/8/layout/hierarchy2"/>
    <dgm:cxn modelId="{B899DE57-A6CD-425E-A1E1-22833525DA6C}" type="presOf" srcId="{1282D497-5E2E-443A-8DD4-032C5C9498E7}" destId="{4920D293-C82E-48DE-8E6E-D94EB824854F}" srcOrd="0" destOrd="0" presId="urn:microsoft.com/office/officeart/2005/8/layout/hierarchy2"/>
    <dgm:cxn modelId="{74FB9CE3-74A4-4087-BF0D-421455678821}" srcId="{CE4BDEE4-2131-476F-9186-F50A359D5914}" destId="{88731EBA-3EE2-4F42-AF22-387C917A4927}" srcOrd="0" destOrd="0" parTransId="{2B3F1E44-8FBD-4E0F-BE27-5D3B96125CA0}" sibTransId="{5CB87F68-5588-409F-91CA-4CC13559E05D}"/>
    <dgm:cxn modelId="{FAB09EF8-2D6A-4060-B584-36C28F5825F5}" type="presOf" srcId="{2B3F1E44-8FBD-4E0F-BE27-5D3B96125CA0}" destId="{8D44C55A-CECB-4BC0-91FA-3291C6AA4499}" srcOrd="0" destOrd="0" presId="urn:microsoft.com/office/officeart/2005/8/layout/hierarchy2"/>
    <dgm:cxn modelId="{78457BFC-CBA2-42FC-A2FD-9914CE88CFF1}" type="presOf" srcId="{C288C983-C99C-4D02-8B34-1AEDAEFFDAF0}" destId="{76BF8B7B-2B0B-4C25-B078-B6A78E01F742}" srcOrd="1" destOrd="0" presId="urn:microsoft.com/office/officeart/2005/8/layout/hierarchy2"/>
    <dgm:cxn modelId="{FA62E926-DAF2-4A49-A8B5-A294F458E59F}" srcId="{CE4BDEE4-2131-476F-9186-F50A359D5914}" destId="{39A2E0B6-2353-42B3-9ADA-DDFA293DC736}" srcOrd="1" destOrd="0" parTransId="{C288C983-C99C-4D02-8B34-1AEDAEFFDAF0}" sibTransId="{6C1B561B-2B95-469A-8702-EEDA7913D671}"/>
    <dgm:cxn modelId="{C752DBF5-833F-400D-80A8-46BEBDFF5372}" type="presOf" srcId="{C288C983-C99C-4D02-8B34-1AEDAEFFDAF0}" destId="{D04D0FC6-CE91-4D20-BB1B-7F1BD3F1EFC2}" srcOrd="0" destOrd="0" presId="urn:microsoft.com/office/officeart/2005/8/layout/hierarchy2"/>
    <dgm:cxn modelId="{25F66293-E1C3-4D98-9D2E-F3F2E36F4A3E}" type="presParOf" srcId="{4920D293-C82E-48DE-8E6E-D94EB824854F}" destId="{803891C9-5495-4DB1-AA04-9EA86CAA1DC8}" srcOrd="0" destOrd="0" presId="urn:microsoft.com/office/officeart/2005/8/layout/hierarchy2"/>
    <dgm:cxn modelId="{956FF53F-81B2-49A1-9579-213228038163}" type="presParOf" srcId="{803891C9-5495-4DB1-AA04-9EA86CAA1DC8}" destId="{C66B5AA4-7D9D-43C1-BFD2-6FB735D36088}" srcOrd="0" destOrd="0" presId="urn:microsoft.com/office/officeart/2005/8/layout/hierarchy2"/>
    <dgm:cxn modelId="{D5356F50-F952-4074-A536-79C20D8F61B6}" type="presParOf" srcId="{803891C9-5495-4DB1-AA04-9EA86CAA1DC8}" destId="{1CF4F5DC-035B-48E9-9834-E60444C37E0E}" srcOrd="1" destOrd="0" presId="urn:microsoft.com/office/officeart/2005/8/layout/hierarchy2"/>
    <dgm:cxn modelId="{54A046C1-7274-4013-8345-ABB58888C530}" type="presParOf" srcId="{1CF4F5DC-035B-48E9-9834-E60444C37E0E}" destId="{8D44C55A-CECB-4BC0-91FA-3291C6AA4499}" srcOrd="0" destOrd="0" presId="urn:microsoft.com/office/officeart/2005/8/layout/hierarchy2"/>
    <dgm:cxn modelId="{4916BD68-28F4-4525-9BE5-42F13A61CDFC}" type="presParOf" srcId="{8D44C55A-CECB-4BC0-91FA-3291C6AA4499}" destId="{79A829E4-8441-4D62-85A1-527BAF4D079A}" srcOrd="0" destOrd="0" presId="urn:microsoft.com/office/officeart/2005/8/layout/hierarchy2"/>
    <dgm:cxn modelId="{4C42665B-A061-464F-8C7C-F829CBE2391A}" type="presParOf" srcId="{1CF4F5DC-035B-48E9-9834-E60444C37E0E}" destId="{E2B14EDE-0A5A-426D-B1E4-1A0032ACB6FF}" srcOrd="1" destOrd="0" presId="urn:microsoft.com/office/officeart/2005/8/layout/hierarchy2"/>
    <dgm:cxn modelId="{2D2A46EA-99B9-4263-A136-36BFB4CC94C2}" type="presParOf" srcId="{E2B14EDE-0A5A-426D-B1E4-1A0032ACB6FF}" destId="{7D77F43D-B167-4F7F-8071-AFBC34E35AE9}" srcOrd="0" destOrd="0" presId="urn:microsoft.com/office/officeart/2005/8/layout/hierarchy2"/>
    <dgm:cxn modelId="{5506CAAC-F0C7-4EA9-B142-019C20B5E377}" type="presParOf" srcId="{E2B14EDE-0A5A-426D-B1E4-1A0032ACB6FF}" destId="{2C44B325-A9C3-41CC-9FCC-BCCB293EC184}" srcOrd="1" destOrd="0" presId="urn:microsoft.com/office/officeart/2005/8/layout/hierarchy2"/>
    <dgm:cxn modelId="{EF732D80-11BF-40CB-A9F8-5C1DF981047B}" type="presParOf" srcId="{1CF4F5DC-035B-48E9-9834-E60444C37E0E}" destId="{D04D0FC6-CE91-4D20-BB1B-7F1BD3F1EFC2}" srcOrd="2" destOrd="0" presId="urn:microsoft.com/office/officeart/2005/8/layout/hierarchy2"/>
    <dgm:cxn modelId="{D8AD8901-39FE-400C-831A-AD1D527BB1A8}" type="presParOf" srcId="{D04D0FC6-CE91-4D20-BB1B-7F1BD3F1EFC2}" destId="{76BF8B7B-2B0B-4C25-B078-B6A78E01F742}" srcOrd="0" destOrd="0" presId="urn:microsoft.com/office/officeart/2005/8/layout/hierarchy2"/>
    <dgm:cxn modelId="{0492F30D-2A51-42D4-81B1-128DAB86B45C}" type="presParOf" srcId="{1CF4F5DC-035B-48E9-9834-E60444C37E0E}" destId="{FC0120F0-6591-4047-888D-C6604C38B80C}" srcOrd="3" destOrd="0" presId="urn:microsoft.com/office/officeart/2005/8/layout/hierarchy2"/>
    <dgm:cxn modelId="{12317D27-B77E-4F54-8008-46FEC5E2C146}" type="presParOf" srcId="{FC0120F0-6591-4047-888D-C6604C38B80C}" destId="{2A912416-B0E2-421F-A4DD-A26911CA3898}" srcOrd="0" destOrd="0" presId="urn:microsoft.com/office/officeart/2005/8/layout/hierarchy2"/>
    <dgm:cxn modelId="{ED52097C-0C9D-413C-92FB-B8F420129883}" type="presParOf" srcId="{FC0120F0-6591-4047-888D-C6604C38B80C}" destId="{ABA60AFC-72F4-44CD-B8DA-148C5859D93C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44213AF-26F6-41FA-8D85-E2C5388D6E58}" type="datetimeFigureOut">
              <a:rPr lang="en-US" smtClean="0"/>
              <a:pPr/>
              <a:t>1/14/2016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1/14/2016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531905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anchor="b">
            <a:normAutofit fontScale="4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>
              <a:spcBef>
                <a:spcPct val="0"/>
              </a:spcBef>
            </a:pPr>
            <a:r>
              <a:rPr lang="en-ZA" sz="4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ANDA </a:t>
            </a:r>
            <a:r>
              <a:rPr lang="en-ZA" sz="4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 </a:t>
            </a:r>
            <a:r>
              <a:rPr lang="en-ZA" sz="4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Strategic Plan</a:t>
            </a:r>
          </a:p>
          <a:p>
            <a:pPr>
              <a:spcBef>
                <a:spcPct val="0"/>
              </a:spcBef>
            </a:pPr>
            <a:endParaRPr lang="en-ZA" sz="48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  <a:p>
            <a:pPr>
              <a:spcBef>
                <a:spcPct val="0"/>
              </a:spcBef>
            </a:pPr>
            <a:r>
              <a:rPr lang="en-ZA" sz="4800" b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15 – 16 January 2016</a:t>
            </a:r>
          </a:p>
          <a:p>
            <a:pPr>
              <a:spcBef>
                <a:spcPct val="0"/>
              </a:spcBef>
            </a:pPr>
            <a:endParaRPr lang="en-ZA" sz="48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  <a:p>
            <a:pPr>
              <a:spcBef>
                <a:spcPct val="0"/>
              </a:spcBef>
            </a:pPr>
            <a:r>
              <a:rPr lang="en-ZA" sz="4800" b="1" dirty="0" err="1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rPr>
              <a:t>Matatiele</a:t>
            </a:r>
            <a:endParaRPr lang="en-ZA" sz="4800" b="1" dirty="0" smtClean="0"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258225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t"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ZA" dirty="0" smtClean="0"/>
              <a:t>ICT and Local Economic Development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 smtClean="0"/>
          </a:p>
          <a:p>
            <a:endParaRPr lang="en-ZA" dirty="0" smtClean="0"/>
          </a:p>
          <a:p>
            <a:r>
              <a:rPr lang="en-ZA" sz="4000" dirty="0" smtClean="0"/>
              <a:t>THANK YOU</a:t>
            </a:r>
            <a:endParaRPr lang="en-ZA" sz="4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ANDA </a:t>
            </a:r>
            <a:r>
              <a:rPr lang="en-ZA" dirty="0" smtClean="0"/>
              <a:t>Mission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ZA" dirty="0" smtClean="0"/>
              <a:t>T</a:t>
            </a:r>
            <a:r>
              <a:rPr lang="en-ZA" dirty="0" smtClean="0"/>
              <a:t>o </a:t>
            </a:r>
            <a:r>
              <a:rPr lang="en-ZA" dirty="0" smtClean="0"/>
              <a:t>facilitate pro-poor (small and big scale) developments that drive the growth and development of the district through trade, investment attraction and promotion, skills development and optimum use of natural resources.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21</a:t>
            </a:r>
            <a:r>
              <a:rPr lang="en-ZA" baseline="30000" dirty="0" smtClean="0"/>
              <a:t>st</a:t>
            </a:r>
            <a:r>
              <a:rPr lang="en-ZA" dirty="0" smtClean="0"/>
              <a:t> Century and Information Driven Economy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ZA" dirty="0" smtClean="0"/>
              <a:t>The next 25 years will see economic growth driven by and Information and Knowledge economy</a:t>
            </a:r>
          </a:p>
          <a:p>
            <a:endParaRPr lang="en-ZA" dirty="0" smtClean="0"/>
          </a:p>
          <a:p>
            <a:r>
              <a:rPr lang="en-ZA" dirty="0" smtClean="0"/>
              <a:t>Success will be determined greatly by the ability of nations, businesses and individuals to generate, process, and apply knowledge based on information that has been collected. </a:t>
            </a:r>
          </a:p>
          <a:p>
            <a:endParaRPr lang="en-ZA" dirty="0" smtClean="0"/>
          </a:p>
          <a:p>
            <a:r>
              <a:rPr lang="en-ZA" dirty="0" smtClean="0"/>
              <a:t>This economy will use “Information” as both the currency and the product. </a:t>
            </a:r>
            <a:r>
              <a:rPr lang="en-ZA" dirty="0" err="1" smtClean="0"/>
              <a:t>E.g</a:t>
            </a:r>
            <a:r>
              <a:rPr lang="en-ZA" dirty="0" smtClean="0"/>
              <a:t> the impact of </a:t>
            </a:r>
            <a:r>
              <a:rPr lang="en-ZA" dirty="0" err="1" smtClean="0"/>
              <a:t>Bitcoins</a:t>
            </a:r>
            <a:r>
              <a:rPr lang="en-ZA" dirty="0" smtClean="0"/>
              <a:t> as an internet currency, Google, </a:t>
            </a:r>
            <a:r>
              <a:rPr lang="en-ZA" dirty="0" err="1" smtClean="0"/>
              <a:t>Facebook</a:t>
            </a:r>
            <a:r>
              <a:rPr lang="en-ZA" dirty="0" smtClean="0"/>
              <a:t>, </a:t>
            </a:r>
            <a:r>
              <a:rPr lang="en-ZA" dirty="0" err="1" smtClean="0"/>
              <a:t>Whatsapp</a:t>
            </a:r>
            <a:r>
              <a:rPr lang="en-ZA" dirty="0" smtClean="0"/>
              <a:t>, Twitter, </a:t>
            </a:r>
            <a:r>
              <a:rPr lang="en-ZA" dirty="0" err="1" smtClean="0"/>
              <a:t>Alibaba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smtClean="0"/>
              <a:t>Therefore ANDA’s  role in facilitating local economic development can only be completed when the issues of technology and information management forms part of its medium to long term strategies.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Strategy Focus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301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Inward Looking ICT Strategy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ZA" dirty="0" smtClean="0"/>
              <a:t>This strategy will focus on the following: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Creating enabling environment within the agency to collate data, process, analyses, plan and report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To support and improve efficiency and effectiveness of the agency 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To create an enabling environment to support service delivery and local economic development initiatives  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To help manage resources and report efficiently </a:t>
            </a:r>
          </a:p>
          <a:p>
            <a:pPr>
              <a:buFont typeface="Arial" pitchFamily="34" charset="0"/>
              <a:buChar char="•"/>
            </a:pPr>
            <a:endParaRPr lang="en-ZA" dirty="0" smtClean="0"/>
          </a:p>
          <a:p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Outward Looking ICT Strategy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ZA" dirty="0" smtClean="0"/>
              <a:t>The agency will facilitate the development of a district ICT strategy that will focus on:</a:t>
            </a:r>
          </a:p>
          <a:p>
            <a:r>
              <a:rPr lang="en-ZA" dirty="0" smtClean="0"/>
              <a:t>ICT Skills development</a:t>
            </a:r>
          </a:p>
          <a:p>
            <a:r>
              <a:rPr lang="en-ZA" dirty="0" smtClean="0"/>
              <a:t>Coordination of ICT research and development</a:t>
            </a:r>
          </a:p>
          <a:p>
            <a:r>
              <a:rPr lang="en-ZA" dirty="0" smtClean="0"/>
              <a:t>Creating strategic partnership with other ICT role players and support economic development</a:t>
            </a:r>
          </a:p>
          <a:p>
            <a:r>
              <a:rPr lang="en-ZA" dirty="0" smtClean="0"/>
              <a:t>To improve internet and technology access, penetration and reduce costs</a:t>
            </a:r>
          </a:p>
          <a:p>
            <a:r>
              <a:rPr lang="en-ZA" dirty="0" smtClean="0"/>
              <a:t>To help </a:t>
            </a:r>
            <a:r>
              <a:rPr lang="en-ZA" dirty="0" smtClean="0"/>
              <a:t>support/establish ICT industry within ANDM     </a:t>
            </a:r>
            <a:endParaRPr lang="en-Z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Current Status 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ZA" dirty="0" smtClean="0"/>
              <a:t>Government and municipalities economic development have focused their energy on the development agriculture </a:t>
            </a:r>
            <a:r>
              <a:rPr lang="en-ZA" dirty="0" smtClean="0"/>
              <a:t>and other areas lacking integration of </a:t>
            </a:r>
            <a:r>
              <a:rPr lang="en-ZA" dirty="0" smtClean="0"/>
              <a:t>ICT as an enabler into the </a:t>
            </a:r>
            <a:r>
              <a:rPr lang="en-ZA" dirty="0" smtClean="0"/>
              <a:t>programme.</a:t>
            </a:r>
            <a:endParaRPr lang="en-ZA" dirty="0" smtClean="0"/>
          </a:p>
          <a:p>
            <a:pPr>
              <a:buNone/>
            </a:pPr>
            <a:r>
              <a:rPr lang="en-ZA" dirty="0" smtClean="0"/>
              <a:t> </a:t>
            </a:r>
          </a:p>
          <a:p>
            <a:pPr>
              <a:buNone/>
            </a:pPr>
            <a:r>
              <a:rPr lang="en-ZA" dirty="0" smtClean="0"/>
              <a:t>In general economic development within Alfred </a:t>
            </a:r>
            <a:r>
              <a:rPr lang="en-ZA" dirty="0" smtClean="0"/>
              <a:t>Nzo District </a:t>
            </a:r>
            <a:r>
              <a:rPr lang="en-ZA" dirty="0" smtClean="0"/>
              <a:t>have </a:t>
            </a:r>
            <a:r>
              <a:rPr lang="en-ZA" dirty="0" smtClean="0"/>
              <a:t>also followed similar </a:t>
            </a:r>
            <a:r>
              <a:rPr lang="en-ZA" dirty="0" smtClean="0"/>
              <a:t>patterns. It </a:t>
            </a:r>
            <a:r>
              <a:rPr lang="en-ZA" dirty="0" smtClean="0"/>
              <a:t>is </a:t>
            </a:r>
            <a:r>
              <a:rPr lang="en-ZA" dirty="0" smtClean="0"/>
              <a:t>during sessions like this that a different approach can be taken to establish </a:t>
            </a:r>
            <a:r>
              <a:rPr lang="en-ZA" dirty="0" smtClean="0"/>
              <a:t>a framework where </a:t>
            </a:r>
            <a:r>
              <a:rPr lang="en-ZA" dirty="0" smtClean="0"/>
              <a:t>a district ICT strategy can be </a:t>
            </a:r>
            <a:r>
              <a:rPr lang="en-ZA" dirty="0" smtClean="0"/>
              <a:t>integrated into </a:t>
            </a:r>
            <a:r>
              <a:rPr lang="en-ZA" dirty="0" smtClean="0"/>
              <a:t>medium to long </a:t>
            </a:r>
            <a:r>
              <a:rPr lang="en-ZA" dirty="0" smtClean="0"/>
              <a:t>term </a:t>
            </a:r>
            <a:r>
              <a:rPr lang="en-ZA" dirty="0" smtClean="0"/>
              <a:t>planning</a:t>
            </a:r>
            <a:r>
              <a:rPr lang="en-ZA" dirty="0" smtClean="0"/>
              <a:t>.  </a:t>
            </a:r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Recommendations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ZA" dirty="0" smtClean="0"/>
              <a:t>The Agency should develop internally focused ICT Strategy that will talk issues of operational efficiency and effectiveness for the agency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The Agency should facilitate the establishment of district ICT planning structure that will drive District ICT strategy bringing all role players and stakeholders into the fold </a:t>
            </a:r>
            <a:endParaRPr lang="en-ZA" dirty="0" smtClean="0"/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Develop a skills development strategy and consolidate existing ICT centres for a comprehensive ICT skills development program</a:t>
            </a:r>
          </a:p>
          <a:p>
            <a:pPr marL="624078" indent="-514350">
              <a:buNone/>
            </a:pPr>
            <a:endParaRPr lang="en-Z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Possible Partners</a:t>
            </a:r>
            <a:endParaRPr lang="en-ZA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Dept of Communications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Dept of Education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Universal Services Agency 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Dept of Science and Technology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DBSA</a:t>
            </a:r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Foundations using CSI</a:t>
            </a:r>
          </a:p>
          <a:p>
            <a:pPr marL="624078" indent="-514350">
              <a:buFont typeface="+mj-lt"/>
              <a:buAutoNum type="arabicPeriod"/>
            </a:pPr>
            <a:r>
              <a:rPr lang="en-ZA" smtClean="0"/>
              <a:t>PICC  </a:t>
            </a:r>
            <a:endParaRPr lang="en-ZA" dirty="0" smtClean="0"/>
          </a:p>
          <a:p>
            <a:pPr marL="624078" indent="-514350">
              <a:buFont typeface="+mj-lt"/>
              <a:buAutoNum type="arabicPeriod"/>
            </a:pPr>
            <a:r>
              <a:rPr lang="en-ZA" dirty="0" smtClean="0"/>
              <a:t>Public Private partnerships</a:t>
            </a:r>
            <a:endParaRPr lang="en-ZA" dirty="0" smtClean="0"/>
          </a:p>
          <a:p>
            <a:pPr marL="624078" indent="-514350">
              <a:buNone/>
            </a:pPr>
            <a:endParaRPr lang="en-ZA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520</TotalTime>
  <Words>463</Words>
  <Application>Microsoft Office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Civic</vt:lpstr>
      <vt:lpstr>ICT and Local Economic Development</vt:lpstr>
      <vt:lpstr>ANDA Mission</vt:lpstr>
      <vt:lpstr>21st Century and Information Driven Economy</vt:lpstr>
      <vt:lpstr>Strategy Focus</vt:lpstr>
      <vt:lpstr>Inward Looking ICT Strategy</vt:lpstr>
      <vt:lpstr>Outward Looking ICT Strategy</vt:lpstr>
      <vt:lpstr>Current Status </vt:lpstr>
      <vt:lpstr>Recommendations</vt:lpstr>
      <vt:lpstr>Possible Partners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ICT and Local Economic Development</dc:title>
  <dc:creator>S. Nombela</dc:creator>
  <cp:lastModifiedBy>S. Nombela</cp:lastModifiedBy>
  <cp:revision>32</cp:revision>
  <dcterms:created xsi:type="dcterms:W3CDTF">2016-01-13T21:58:54Z</dcterms:created>
  <dcterms:modified xsi:type="dcterms:W3CDTF">2016-01-14T12:54:36Z</dcterms:modified>
</cp:coreProperties>
</file>