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84" r:id="rId1"/>
  </p:sldMasterIdLst>
  <p:notesMasterIdLst>
    <p:notesMasterId r:id="rId18"/>
  </p:notesMasterIdLst>
  <p:handoutMasterIdLst>
    <p:handoutMasterId r:id="rId19"/>
  </p:handoutMasterIdLst>
  <p:sldIdLst>
    <p:sldId id="344" r:id="rId2"/>
    <p:sldId id="492" r:id="rId3"/>
    <p:sldId id="493" r:id="rId4"/>
    <p:sldId id="494" r:id="rId5"/>
    <p:sldId id="495" r:id="rId6"/>
    <p:sldId id="496" r:id="rId7"/>
    <p:sldId id="497" r:id="rId8"/>
    <p:sldId id="456" r:id="rId9"/>
    <p:sldId id="491" r:id="rId10"/>
    <p:sldId id="487" r:id="rId11"/>
    <p:sldId id="282" r:id="rId12"/>
    <p:sldId id="488" r:id="rId13"/>
    <p:sldId id="499" r:id="rId14"/>
    <p:sldId id="500" r:id="rId15"/>
    <p:sldId id="498" r:id="rId16"/>
    <p:sldId id="458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00"/>
    <a:srgbClr val="FF0000"/>
    <a:srgbClr val="FFCC00"/>
    <a:srgbClr val="66FF99"/>
    <a:srgbClr val="00FF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24" autoAdjust="0"/>
    <p:restoredTop sz="94643" autoAdjust="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5" tIns="44642" rIns="89285" bIns="4464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5" tIns="44642" rIns="89285" bIns="4464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5" tIns="44642" rIns="89285" bIns="4464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5" tIns="44642" rIns="89285" bIns="4464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940859-2090-485B-B16E-1669B1F6E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669" tIns="35834" rIns="71669" bIns="35834" numCol="1" anchor="t" anchorCtr="0" compatLnSpc="1">
            <a:prstTxWarp prst="textNoShape">
              <a:avLst/>
            </a:prstTxWarp>
          </a:bodyPr>
          <a:lstStyle>
            <a:lvl1pPr defTabSz="715963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669" tIns="35834" rIns="71669" bIns="35834" numCol="1" anchor="t" anchorCtr="0" compatLnSpc="1">
            <a:prstTxWarp prst="textNoShape">
              <a:avLst/>
            </a:prstTxWarp>
          </a:bodyPr>
          <a:lstStyle>
            <a:lvl1pPr algn="r" defTabSz="715963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669" tIns="35834" rIns="71669" bIns="3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669" tIns="35834" rIns="71669" bIns="35834" numCol="1" anchor="b" anchorCtr="0" compatLnSpc="1">
            <a:prstTxWarp prst="textNoShape">
              <a:avLst/>
            </a:prstTxWarp>
          </a:bodyPr>
          <a:lstStyle>
            <a:lvl1pPr defTabSz="715963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669" tIns="35834" rIns="71669" bIns="35834" numCol="1" anchor="b" anchorCtr="0" compatLnSpc="1">
            <a:prstTxWarp prst="textNoShape">
              <a:avLst/>
            </a:prstTxWarp>
          </a:bodyPr>
          <a:lstStyle>
            <a:lvl1pPr algn="r" defTabSz="715963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9E1BFE-3D92-4FDE-819B-203E7BE2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D9EF-4F84-444B-8C42-803635D68BD2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1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84FDD-2D92-4D63-88AC-AF410ADBEA2C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89AC2-DD40-4DE2-B261-9468DEA012F0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0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7655D-4828-4744-9387-D8E55333AD97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9E923A-AD0A-4F6D-A324-B97B56379BA6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ADB93-C5C5-4442-BA0E-37C948884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6E21-3681-46C1-AF53-8ECD69E21AB3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8A24-EC3F-401D-B3FA-EE4400E9F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B858-9334-4CD4-A12E-59B2A69A8E5B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8B5D-AB52-4C72-AA5B-40CAF43AF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B79F-AB84-4F85-9A64-69DDD5FFA5A7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C89B-1892-4202-8748-D438CB33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81DA1-D0EF-48FD-BD6F-88FDD6ECAC77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8E972-EAC7-4CB9-B738-5BD37686D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6D9E-5336-469B-AE60-01F7E45B5837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FE1C-8548-4BB5-9BE3-42C43226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B6025C-1800-43D7-88B2-C119539CA016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9F853-536A-4DE7-815C-583F269D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425E-F1B9-43D4-A930-AF735C2507DA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C3C6-51BB-4E02-8B1D-9C4A9C49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B1418-8EF5-4358-A7C1-B275F8BCFB51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4C5A5-0D6B-417B-B506-4357CC5E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EDA2A-9B07-4E2F-9E5E-9F4E813D5621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6C9A4-CB25-44F5-B1B8-19C37C87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F5AEC7-0BBF-4206-80C8-3EC81E2BD711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C792AD-F79E-49BF-BEAB-8A58B3C7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ADA76D1-F657-4F03-9755-447D4D0E7F87}" type="datetime2">
              <a:rPr lang="en-US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48177EF-825B-434D-BCAD-9029B5E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698" r:id="rId2"/>
    <p:sldLayoutId id="2147487711" r:id="rId3"/>
    <p:sldLayoutId id="2147487699" r:id="rId4"/>
    <p:sldLayoutId id="2147487712" r:id="rId5"/>
    <p:sldLayoutId id="2147487700" r:id="rId6"/>
    <p:sldLayoutId id="2147487713" r:id="rId7"/>
    <p:sldLayoutId id="2147487714" r:id="rId8"/>
    <p:sldLayoutId id="2147487715" r:id="rId9"/>
    <p:sldLayoutId id="2147487701" r:id="rId10"/>
    <p:sldLayoutId id="214748770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4343400" y="6324600"/>
            <a:ext cx="2133600" cy="3016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96BF24-7FA8-4971-9FBE-4E6C940B9D0B}" type="datetime2">
              <a:rPr lang="en-US" sz="1000" smtClean="0">
                <a:solidFill>
                  <a:srgbClr val="002060"/>
                </a:solidFill>
                <a:latin typeface="Arial" pitchFamily="34" charset="0"/>
              </a:rPr>
              <a:pPr>
                <a:defRPr/>
              </a:pPr>
              <a:t>Thursday, January 14, 2016</a:t>
            </a:fld>
            <a:endParaRPr lang="en-US" sz="1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/>
          <a:p>
            <a:pPr>
              <a:defRPr/>
            </a:pPr>
            <a:fld id="{5A019ADC-86A5-4615-8DEE-71CE2E2397C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1268760"/>
            <a:ext cx="7543800" cy="2693639"/>
          </a:xfrm>
        </p:spPr>
        <p:txBody>
          <a:bodyPr rtlCol="0" anchor="b" anchorCtr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7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53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>Department </a:t>
            </a:r>
            <a:r>
              <a:rPr lang="en-US" sz="53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>of </a:t>
            </a:r>
            <a:r>
              <a:rPr lang="en-US" sz="49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>Rural</a:t>
            </a:r>
            <a:r>
              <a:rPr lang="en-US" sz="53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> Dev &amp; Agrarian Reform</a:t>
            </a:r>
            <a:r>
              <a:rPr lang="en-US" sz="53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/>
            </a:r>
            <a:br>
              <a:rPr lang="en-US" sz="53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</a:br>
            <a:r>
              <a:rPr lang="en-US" sz="53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Antique Olive" pitchFamily="34" charset="0"/>
              </a:rPr>
              <a:t>ALFRED NZO DISTRICT MUNICIPALITY</a:t>
            </a:r>
            <a:endParaRPr lang="en-US" sz="5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latin typeface="Antique Olive" pitchFamily="34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53136"/>
            <a:ext cx="6400800" cy="1214264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 Chancery" pitchFamily="2" charset="0"/>
              </a:rPr>
              <a:t>PRESENTED BY J.M MDEBUAKA (DEPUTY DIRECTOR 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 Chancery" pitchFamily="2" charset="0"/>
              </a:rPr>
              <a:t>MATATIELE)</a:t>
            </a: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 Chancery" pitchFamily="2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 Chancery" pitchFamily="2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 Chancery" pitchFamily="2" charset="0"/>
              </a:rPr>
              <a:t>2016</a:t>
            </a: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20"/>
          <p:cNvSpPr txBox="1">
            <a:spLocks noGrp="1"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Rectangle 222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F01F57D-D7AB-4F12-95DD-AE1F3F748999}" type="slidenum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pPr algn="r">
                <a:defRPr/>
              </a:pPr>
              <a:t>1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91200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70000"/>
          </a:blip>
          <a:srcRect/>
          <a:stretch>
            <a:fillRect/>
          </a:stretch>
        </p:blipFill>
        <p:spPr bwMode="auto">
          <a:xfrm>
            <a:off x="3657600" y="0"/>
            <a:ext cx="1981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6096000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CONTI…..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1556793"/>
            <a:ext cx="8028385" cy="52250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2565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7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62513" y="6121401"/>
            <a:ext cx="2133600" cy="301625"/>
          </a:xfrm>
        </p:spPr>
        <p:txBody>
          <a:bodyPr/>
          <a:lstStyle/>
          <a:p>
            <a:pPr>
              <a:defRPr/>
            </a:pPr>
            <a:fld id="{E109983B-9186-4945-B1C9-40A79CD6F545}" type="datetime2">
              <a:rPr lang="en-US" sz="1000"/>
              <a:pPr>
                <a:defRPr/>
              </a:pPr>
              <a:t>Thursday, January 14, 2016</a:t>
            </a:fld>
            <a:endParaRPr lang="en-US" sz="10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/>
          <a:p>
            <a:pPr>
              <a:defRPr/>
            </a:pPr>
            <a:fld id="{D9461E8C-78DA-44E7-9189-A2A3F6685A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1556792"/>
            <a:ext cx="5976664" cy="72008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lack Chancery" pitchFamily="2" charset="0"/>
              </a:rPr>
              <a:t>        </a:t>
            </a:r>
            <a:endParaRPr lang="en-US" sz="36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19511" name="Picture 2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6257925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2" name="Picture 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46805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lack Chancery" pitchFamily="2" charset="0"/>
              </a:rPr>
              <a:t>EFFECTS OF DROUGHT ON CROP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22195" y="3482340"/>
          <a:ext cx="572516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810"/>
                <a:gridCol w="1908175"/>
                <a:gridCol w="190817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Local Municipality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Target hectares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Planted hectares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Matatiele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2409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890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Ntabankulu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2267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1200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Umzimvubu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2267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1077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26321"/>
              </p:ext>
            </p:extLst>
          </p:nvPr>
        </p:nvGraphicFramePr>
        <p:xfrm>
          <a:off x="2322195" y="2204864"/>
          <a:ext cx="6291581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7659"/>
                <a:gridCol w="2096961"/>
                <a:gridCol w="2096961"/>
              </a:tblGrid>
              <a:tr h="72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Local Municipality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Target hectares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Planted hectares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Matatiele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2409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890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Ntabankulu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2267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1200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Umzimvubu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2267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1077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Mbizana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DROUGHT IMPACT ON LIVESTOCK 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988840"/>
            <a:ext cx="7499350" cy="4259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Current price per cattle – +/- R5000-00 per beast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Current price per sheep  - +/-R1200-00 per sheep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Future prices per beast and sheep unknown!!!!!!!!!!!!!!!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DROUGHT IMPACT ON MAIZE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price per bag = R140-00</a:t>
            </a:r>
          </a:p>
          <a:p>
            <a:r>
              <a:rPr lang="en-US" dirty="0" smtClean="0"/>
              <a:t>Current price per ton = R2800-00</a:t>
            </a:r>
          </a:p>
          <a:p>
            <a:r>
              <a:rPr lang="en-US" dirty="0" smtClean="0"/>
              <a:t>Future prices per bag and ton is unknown!!!!!!!!!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FUTURE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Agricultural Red Hub – </a:t>
            </a:r>
            <a:r>
              <a:rPr lang="en-US" dirty="0" err="1" smtClean="0"/>
              <a:t>Mbizana</a:t>
            </a:r>
            <a:r>
              <a:rPr lang="en-US" dirty="0" smtClean="0"/>
              <a:t> local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Agric</a:t>
            </a:r>
            <a:r>
              <a:rPr lang="en-US" dirty="0" smtClean="0"/>
              <a:t> Parks – Matatiele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Fodder banks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Boreholes drilling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/>
          <a:p>
            <a:pPr>
              <a:defRPr/>
            </a:pPr>
            <a:fld id="{30F2299E-F33E-436A-8CBD-ADB83FDEBB8B}" type="datetime2">
              <a:rPr lang="en-US" sz="1000"/>
              <a:pPr>
                <a:defRPr/>
              </a:pPr>
              <a:t>Thursday, January 14, 2016</a:t>
            </a:fld>
            <a:endParaRPr lang="en-US" sz="10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/>
          <a:p>
            <a:pPr>
              <a:defRPr/>
            </a:pPr>
            <a:fld id="{D6B845CF-608A-4C2B-8518-7FABD64DA56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971800"/>
            <a:ext cx="6778625" cy="1066800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9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lack Chancery" pitchFamily="2" charset="0"/>
              </a:rPr>
              <a:t>THANK</a:t>
            </a:r>
            <a:r>
              <a:rPr lang="en-US" sz="9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> </a:t>
            </a:r>
            <a: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>YOU</a:t>
            </a:r>
            <a:b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>NDIYABULELA </a:t>
            </a:r>
            <a: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/>
            </a:r>
            <a:b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  <a:t>KE EA LEBOHA</a:t>
            </a:r>
            <a:br>
              <a:rPr lang="en-US" sz="9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lack Chancery" pitchFamily="2" charset="0"/>
              </a:rPr>
            </a:br>
            <a:endParaRPr lang="en-US" sz="9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lack Chancery" pitchFamily="2" charset="0"/>
            </a:endParaRPr>
          </a:p>
        </p:txBody>
      </p:sp>
      <p:pic>
        <p:nvPicPr>
          <p:cNvPr id="28677" name="Picture 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70000"/>
          </a:blip>
          <a:srcRect/>
          <a:stretch>
            <a:fillRect/>
          </a:stretch>
        </p:blipFill>
        <p:spPr bwMode="auto">
          <a:xfrm>
            <a:off x="3657600" y="2286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6107113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ALFRED NZO MAP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B1418-8EF5-4358-A7C1-B275F8BCFB51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4C5A5-0D6B-417B-B506-4357CC5ED1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59832" y="3068960"/>
            <a:ext cx="7705551" cy="494749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2050" name="Content Placeholder 3" descr="Alfred nzo Basemap1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30" y="1634376"/>
            <a:ext cx="7073834" cy="466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r>
              <a:rPr lang="en-US" dirty="0" smtClean="0"/>
              <a:t>What is drought? </a:t>
            </a:r>
            <a:r>
              <a:rPr lang="en-US" dirty="0" err="1" smtClean="0"/>
              <a:t>Catastrophy</a:t>
            </a:r>
            <a:r>
              <a:rPr lang="en-US" dirty="0" smtClean="0"/>
              <a:t> Abnormality </a:t>
            </a:r>
          </a:p>
          <a:p>
            <a:r>
              <a:rPr lang="en-US" dirty="0" smtClean="0"/>
              <a:t>Affected municipalities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LIVESTOCK CENSUS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732025"/>
              </p:ext>
            </p:extLst>
          </p:nvPr>
        </p:nvGraphicFramePr>
        <p:xfrm>
          <a:off x="1435101" y="1844824"/>
          <a:ext cx="7499348" cy="33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894"/>
                <a:gridCol w="1046909"/>
                <a:gridCol w="802430"/>
                <a:gridCol w="1291388"/>
                <a:gridCol w="1046909"/>
                <a:gridCol w="1046909"/>
                <a:gridCol w="1046909"/>
              </a:tblGrid>
              <a:tr h="966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Municipality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Cattle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Sheep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Donkeys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Matatiele LM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60229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88803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Umzimvubu LM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66205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129738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1 145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Bizana LM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46423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Ntabankulu LM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46203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45263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18233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216976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310227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42801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2903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DROUGHT ON LIVESTOCK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59536"/>
              </p:ext>
            </p:extLst>
          </p:nvPr>
        </p:nvGraphicFramePr>
        <p:xfrm>
          <a:off x="2054225" y="2132856"/>
          <a:ext cx="6261100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745"/>
                <a:gridCol w="1577340"/>
                <a:gridCol w="1588135"/>
                <a:gridCol w="1579880"/>
              </a:tblGrid>
              <a:tr h="792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Local Municipality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Cattle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Sheep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Goats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Ntabankulu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1 695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1 785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Matatiele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145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Umzimvubu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897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884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 BY DRDAR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100 tons of Lucerne bales received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50 tons delivered to Matatiele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20 tons delivered to Ntabankulu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/>
              <a:t>3</a:t>
            </a:r>
            <a:r>
              <a:rPr lang="en-US" dirty="0" smtClean="0"/>
              <a:t>0 tons delivered to </a:t>
            </a:r>
            <a:r>
              <a:rPr lang="en-US" dirty="0" err="1" smtClean="0"/>
              <a:t>Umzimvubu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50 </a:t>
            </a:r>
            <a:r>
              <a:rPr lang="en-US" dirty="0" err="1" smtClean="0"/>
              <a:t>jojo</a:t>
            </a:r>
            <a:r>
              <a:rPr lang="en-US" dirty="0" smtClean="0"/>
              <a:t> tanks at (5000 </a:t>
            </a:r>
            <a:r>
              <a:rPr lang="en-US" dirty="0" err="1" smtClean="0"/>
              <a:t>litres</a:t>
            </a:r>
            <a:r>
              <a:rPr lang="en-US" dirty="0" smtClean="0"/>
              <a:t> ) delivered </a:t>
            </a:r>
            <a:r>
              <a:rPr lang="en-US" dirty="0" smtClean="0"/>
              <a:t>to Ntabankulu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8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PICTURES OF AFFECTED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105" y="3358282"/>
            <a:ext cx="7499350" cy="4800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9B79F-AB84-4F85-9A64-69DDD5FFA5A7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6C89B-1892-4202-8748-D438CB3392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5" descr="C:\Users\52298471\Pictures\2016-01-04 drought\drought 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1125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066800" y="6324600"/>
            <a:ext cx="2133600" cy="301625"/>
          </a:xfrm>
        </p:spPr>
        <p:txBody>
          <a:bodyPr/>
          <a:lstStyle/>
          <a:p>
            <a:pPr>
              <a:defRPr/>
            </a:pPr>
            <a:fld id="{0E88BBC4-AEC9-4249-A3D2-26A600CAF059}" type="datetime2">
              <a:rPr lang="en-US" sz="1000"/>
              <a:pPr>
                <a:defRPr/>
              </a:pPr>
              <a:t>Thursday, January 14, 2016</a:t>
            </a:fld>
            <a:endParaRPr lang="en-US" sz="10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/>
          <a:p>
            <a:pPr>
              <a:defRPr/>
            </a:pPr>
            <a:fld id="{BA655690-D253-49E9-9EF4-CAA9881683C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914400"/>
            <a:ext cx="6465912" cy="990600"/>
          </a:xfrm>
        </p:spPr>
        <p:txBody>
          <a:bodyPr rtlCol="0"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enguiat Bk BT" pitchFamily="18" charset="0"/>
              </a:rPr>
              <a:t> 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enguiat Bk BT" pitchFamily="18" charset="0"/>
              </a:rPr>
              <a:t/>
            </a:r>
            <a:b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latin typeface="Benguiat Bk BT" pitchFamily="18" charset="0"/>
              </a:rPr>
            </a:br>
            <a:endParaRPr lang="en-US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0" y="762000"/>
            <a:ext cx="2286000" cy="1524000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53" name="Picture 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9288" y="6122988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96000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5" descr="C:\Users\52298471\Pictures\2016-01-04\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0112"/>
            <a:ext cx="5250086" cy="37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425E-F1B9-43D4-A930-AF735C2507DA}" type="datetime2">
              <a:rPr lang="en-US" smtClean="0"/>
              <a:pPr>
                <a:defRPr/>
              </a:pPr>
              <a:t>Thursday, January 14, 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C3C6-51BB-4E02-8B1D-9C4A9C49F5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CONTI……</a:t>
            </a:r>
            <a:endParaRPr lang="en-US" dirty="0"/>
          </a:p>
        </p:txBody>
      </p:sp>
      <p:pic>
        <p:nvPicPr>
          <p:cNvPr id="5123" name="Picture 7" descr="C:\Users\52298471\Pictures\2016-01-04 drought\drought 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184576" cy="35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7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36435</TotalTime>
  <Words>295</Words>
  <Application>Microsoft Office PowerPoint</Application>
  <PresentationFormat>On-screen Show (4:3)</PresentationFormat>
  <Paragraphs>165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Antique Olive</vt:lpstr>
      <vt:lpstr>Arial</vt:lpstr>
      <vt:lpstr>Benguiat Bk BT</vt:lpstr>
      <vt:lpstr>Black Chancery</vt:lpstr>
      <vt:lpstr>Gill Sans MT</vt:lpstr>
      <vt:lpstr>Times New Roman</vt:lpstr>
      <vt:lpstr>Verdana</vt:lpstr>
      <vt:lpstr>Wingdings</vt:lpstr>
      <vt:lpstr>Wingdings 2</vt:lpstr>
      <vt:lpstr>Solstice</vt:lpstr>
      <vt:lpstr>          Department of Rural Dev &amp; Agrarian Reform ALFRED NZO DISTRICT MUNICIPALITY</vt:lpstr>
      <vt:lpstr>ALFRED NZO MAP</vt:lpstr>
      <vt:lpstr>INTRODUCTION</vt:lpstr>
      <vt:lpstr>LIVESTOCK CENSUS</vt:lpstr>
      <vt:lpstr>IMPACT OF DROUGHT ON LIVESTOCK</vt:lpstr>
      <vt:lpstr>INTERVENTION BY DRDAR</vt:lpstr>
      <vt:lpstr>PICTURES OF AFFECTED ANIMALS </vt:lpstr>
      <vt:lpstr>  </vt:lpstr>
      <vt:lpstr>PICTURES CONTI……</vt:lpstr>
      <vt:lpstr>PICTURES CONTI…..</vt:lpstr>
      <vt:lpstr>        </vt:lpstr>
      <vt:lpstr>EFFECTS OF DROUGHT ON CROP </vt:lpstr>
      <vt:lpstr>ECONOMIC DROUGHT IMPACT ON LIVESTOCK CURRENTLY</vt:lpstr>
      <vt:lpstr>ECONOMIC DROUGHT IMPACT ON MAIZE</vt:lpstr>
      <vt:lpstr> FUTURE PROSPECTS</vt:lpstr>
      <vt:lpstr>  THANK YOU NDIYABULELA  KE EA LEBOHA </vt:lpstr>
    </vt:vector>
  </TitlesOfParts>
  <Company>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Department - EC</dc:title>
  <dc:creator>Mthunzi Njomba</dc:creator>
  <cp:lastModifiedBy>Mzuvukile Mdebuka</cp:lastModifiedBy>
  <cp:revision>6975</cp:revision>
  <cp:lastPrinted>2013-10-21T09:58:21Z</cp:lastPrinted>
  <dcterms:created xsi:type="dcterms:W3CDTF">2003-09-10T06:15:19Z</dcterms:created>
  <dcterms:modified xsi:type="dcterms:W3CDTF">2016-01-14T09:00:23Z</dcterms:modified>
</cp:coreProperties>
</file>