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1" r:id="rId5"/>
    <p:sldMasterId id="2147483669" r:id="rId6"/>
    <p:sldMasterId id="2147483673" r:id="rId7"/>
    <p:sldMasterId id="2147483731" r:id="rId8"/>
  </p:sldMasterIdLst>
  <p:notesMasterIdLst>
    <p:notesMasterId r:id="rId24"/>
  </p:notesMasterIdLst>
  <p:sldIdLst>
    <p:sldId id="258" r:id="rId9"/>
    <p:sldId id="391" r:id="rId10"/>
    <p:sldId id="367" r:id="rId11"/>
    <p:sldId id="366" r:id="rId12"/>
    <p:sldId id="385" r:id="rId13"/>
    <p:sldId id="389" r:id="rId14"/>
    <p:sldId id="387" r:id="rId15"/>
    <p:sldId id="388" r:id="rId16"/>
    <p:sldId id="381" r:id="rId17"/>
    <p:sldId id="362" r:id="rId18"/>
    <p:sldId id="369" r:id="rId19"/>
    <p:sldId id="384" r:id="rId20"/>
    <p:sldId id="383" r:id="rId21"/>
    <p:sldId id="390" r:id="rId22"/>
    <p:sldId id="354" r:id="rId23"/>
  </p:sldIdLst>
  <p:sldSz cx="9144000" cy="6858000" type="screen4x3"/>
  <p:notesSz cx="6797675" cy="9926638"/>
  <p:defaultTextStyle>
    <a:defPPr>
      <a:defRPr lang="en-US"/>
    </a:defPPr>
    <a:lvl1pPr marL="0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55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110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664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221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774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9331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886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2439" algn="l" defTabSz="91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belo Mavundla" initials="SM" lastIdx="2" clrIdx="0"/>
  <p:cmAuthor id="7" name="DeonE" initials="D" lastIdx="3" clrIdx="7"/>
  <p:cmAuthor id="1" name="Pieters,Sithembele (BE)" initials="P" lastIdx="14" clrIdx="1"/>
  <p:cmAuthor id="2" name="DereckO" initials="D" lastIdx="1" clrIdx="2"/>
  <p:cmAuthor id="3" name="TraceyD" initials="T" lastIdx="4" clrIdx="3"/>
  <p:cmAuthor id="4" name="NormanM" initials="N" lastIdx="8" clrIdx="4"/>
  <p:cmAuthor id="5" name="Shereen Noble" initials="SN" lastIdx="2" clrIdx="5"/>
  <p:cmAuthor id="6" name="Stephan Scheepers" initials="SS" lastIdx="3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2C88D"/>
    <a:srgbClr val="9BFFC8"/>
    <a:srgbClr val="A76127"/>
    <a:srgbClr val="00A9A4"/>
    <a:srgbClr val="FFB3B3"/>
    <a:srgbClr val="4F81BD"/>
    <a:srgbClr val="FFE5E5"/>
    <a:srgbClr val="64ADCF"/>
    <a:srgbClr val="AC3E43"/>
    <a:srgbClr val="FEB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7691" autoAdjust="0"/>
  </p:normalViewPr>
  <p:slideViewPr>
    <p:cSldViewPr>
      <p:cViewPr>
        <p:scale>
          <a:sx n="70" d="100"/>
          <a:sy n="70" d="100"/>
        </p:scale>
        <p:origin x="-129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2)%20Audit%20cycles%20and%20reports\PFMA\2014-15\Copy%20of%20PFMA%202014-15%20-%20Template%20-%20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2)%20Audit%20cycles%20and%20reports\PFMA\2014-15\Copy%20of%20PFMA%202014-15%20-%20Template%20-%20Fin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My%20Documents\2)%20Audit%20cycles%20and%20reports\PFMA\2014-15\Copy%20of%20PFMA%202014-15%20-%20Template%20-%20Final%20(Additional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My%20Documents\2)%20Audit%20cycles%20and%20reports\PFMA\2014-15\Copy%20of%20PFMA%202014-15%20-%20Template%20-%20Final%20(Additional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36548556430447"/>
          <c:y val="8.1199329250510335E-2"/>
          <c:w val="0.52225760101155239"/>
          <c:h val="0.82811679790026249"/>
        </c:manualLayout>
      </c:layout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36548556430447"/>
          <c:y val="8.1199329250510335E-2"/>
          <c:w val="0.52225760101155239"/>
          <c:h val="0.82811679790026249"/>
        </c:manualLayout>
      </c:layout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95597484276729E-2"/>
          <c:y val="9.6929824561403505E-2"/>
          <c:w val="0.96540880503144655"/>
          <c:h val="0.73669107151079793"/>
        </c:manualLayout>
      </c:layout>
      <c:barChart>
        <c:barDir val="col"/>
        <c:grouping val="percent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09"/>
        <c:overlap val="100"/>
        <c:axId val="121236480"/>
        <c:axId val="121366784"/>
      </c:barChart>
      <c:catAx>
        <c:axId val="121236480"/>
        <c:scaling>
          <c:orientation val="minMax"/>
        </c:scaling>
        <c:delete val="1"/>
        <c:axPos val="b"/>
        <c:majorTickMark val="out"/>
        <c:minorTickMark val="none"/>
        <c:tickLblPos val="nextTo"/>
        <c:crossAx val="121366784"/>
        <c:crosses val="autoZero"/>
        <c:auto val="1"/>
        <c:lblAlgn val="ctr"/>
        <c:lblOffset val="100"/>
        <c:noMultiLvlLbl val="0"/>
      </c:catAx>
      <c:valAx>
        <c:axId val="1213667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21236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95597484276729E-2"/>
          <c:y val="9.6929824561403505E-2"/>
          <c:w val="0.96540880503144655"/>
          <c:h val="0.73669107151079793"/>
        </c:manualLayout>
      </c:layout>
      <c:barChart>
        <c:barDir val="col"/>
        <c:grouping val="percent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09"/>
        <c:overlap val="100"/>
        <c:axId val="122292864"/>
        <c:axId val="126420096"/>
      </c:barChart>
      <c:catAx>
        <c:axId val="122292864"/>
        <c:scaling>
          <c:orientation val="minMax"/>
        </c:scaling>
        <c:delete val="1"/>
        <c:axPos val="b"/>
        <c:majorTickMark val="out"/>
        <c:minorTickMark val="none"/>
        <c:tickLblPos val="nextTo"/>
        <c:crossAx val="126420096"/>
        <c:crosses val="autoZero"/>
        <c:auto val="1"/>
        <c:lblAlgn val="ctr"/>
        <c:lblOffset val="100"/>
        <c:noMultiLvlLbl val="0"/>
      </c:catAx>
      <c:valAx>
        <c:axId val="1264200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22292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E15D42-F027-4181-A82E-92AFB1927555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739F1450-D58F-4F74-BDA6-DCEAD484B5E5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400" dirty="0" smtClean="0">
              <a:latin typeface="Arial" panose="020B0604020202020204" pitchFamily="34" charset="0"/>
              <a:cs typeface="Arial" panose="020B0604020202020204" pitchFamily="34" charset="0"/>
            </a:rPr>
            <a:t>Accounting officers were proactive in driving action plans to improve the financial control environment and to instil a culture of good financial governance and compliance with legislation.</a:t>
          </a:r>
        </a:p>
        <a:p>
          <a:pPr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dirty="0"/>
        </a:p>
      </dgm:t>
    </dgm:pt>
    <dgm:pt modelId="{BECEF347-41E3-4653-997E-0A121EA5BBEC}" type="parTrans" cxnId="{0C7FD8AB-B4A8-4B93-9C48-7138CD1861EC}">
      <dgm:prSet/>
      <dgm:spPr/>
      <dgm:t>
        <a:bodyPr/>
        <a:lstStyle/>
        <a:p>
          <a:endParaRPr lang="en-ZA"/>
        </a:p>
      </dgm:t>
    </dgm:pt>
    <dgm:pt modelId="{6D30CA11-8A7B-476F-8178-040A1E253B78}" type="sibTrans" cxnId="{0C7FD8AB-B4A8-4B93-9C48-7138CD1861EC}">
      <dgm:prSet/>
      <dgm:spPr/>
      <dgm:t>
        <a:bodyPr/>
        <a:lstStyle/>
        <a:p>
          <a:endParaRPr lang="en-ZA"/>
        </a:p>
      </dgm:t>
    </dgm:pt>
    <dgm:pt modelId="{64C50E92-61A9-47BE-BE4D-A18C9CC7BA5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400" dirty="0" smtClean="0">
              <a:latin typeface="Arial" panose="020B0604020202020204" pitchFamily="34" charset="0"/>
              <a:cs typeface="Arial" panose="020B0604020202020204" pitchFamily="34" charset="0"/>
            </a:rPr>
            <a:t>Executive authorities and accounting officers set a tone of zero tolerance for non-performance and held staff accountable. </a:t>
          </a:r>
        </a:p>
        <a:p>
          <a:pPr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dirty="0"/>
        </a:p>
      </dgm:t>
    </dgm:pt>
    <dgm:pt modelId="{577D6CB2-3EF5-4A70-9924-310FF59E7E2B}" type="parTrans" cxnId="{798F2C78-6E94-4E87-81AF-DF3D2D70DB26}">
      <dgm:prSet/>
      <dgm:spPr/>
      <dgm:t>
        <a:bodyPr/>
        <a:lstStyle/>
        <a:p>
          <a:endParaRPr lang="en-ZA"/>
        </a:p>
      </dgm:t>
    </dgm:pt>
    <dgm:pt modelId="{56686764-534D-4E3C-A023-080D4198E604}" type="sibTrans" cxnId="{798F2C78-6E94-4E87-81AF-DF3D2D70DB26}">
      <dgm:prSet/>
      <dgm:spPr/>
      <dgm:t>
        <a:bodyPr/>
        <a:lstStyle/>
        <a:p>
          <a:endParaRPr lang="en-ZA"/>
        </a:p>
      </dgm:t>
    </dgm:pt>
    <dgm:pt modelId="{9D9D41AA-B944-4B9C-BD39-353B28D82341}">
      <dgm:prSet phldrT="[Text]" custT="1"/>
      <dgm:spPr/>
      <dgm:t>
        <a:bodyPr/>
        <a:lstStyle/>
        <a:p>
          <a:r>
            <a:rPr lang="en-ZA" sz="1400" dirty="0" smtClean="0">
              <a:latin typeface="Arial" panose="020B0604020202020204" pitchFamily="34" charset="0"/>
              <a:cs typeface="Arial" panose="020B0604020202020204" pitchFamily="34" charset="0"/>
            </a:rPr>
            <a:t>Robust and proactive audit committees and internal audit units dealt effectively with matters regarding implementing and monitoring action plans to address recurring findings and the commitments made</a:t>
          </a:r>
          <a:endParaRPr lang="en-ZA" sz="1400" dirty="0"/>
        </a:p>
      </dgm:t>
    </dgm:pt>
    <dgm:pt modelId="{DB6B8EB4-030C-4AD9-A1B2-6A0131A44D0F}" type="parTrans" cxnId="{3289D2D6-2626-4B72-A17F-9E7B99E55591}">
      <dgm:prSet/>
      <dgm:spPr/>
      <dgm:t>
        <a:bodyPr/>
        <a:lstStyle/>
        <a:p>
          <a:endParaRPr lang="en-ZA"/>
        </a:p>
      </dgm:t>
    </dgm:pt>
    <dgm:pt modelId="{AA574664-2E79-469A-83A9-A57393E91CCB}" type="sibTrans" cxnId="{3289D2D6-2626-4B72-A17F-9E7B99E55591}">
      <dgm:prSet/>
      <dgm:spPr/>
      <dgm:t>
        <a:bodyPr/>
        <a:lstStyle/>
        <a:p>
          <a:endParaRPr lang="en-ZA"/>
        </a:p>
      </dgm:t>
    </dgm:pt>
    <dgm:pt modelId="{332BF738-63D5-45D3-882B-EEC2FF8BC6A0}">
      <dgm:prSet custT="1"/>
      <dgm:spPr/>
      <dgm:t>
        <a:bodyPr/>
        <a:lstStyle/>
        <a:p>
          <a:r>
            <a:rPr lang="en-ZA" sz="1400" dirty="0" smtClean="0">
              <a:latin typeface="Arial" panose="020B0604020202020204" pitchFamily="34" charset="0"/>
              <a:cs typeface="Arial" panose="020B0604020202020204" pitchFamily="34" charset="0"/>
            </a:rPr>
            <a:t>Accounting officers and senior management successfully implemented basic internal controls and disciplines by preparing regular and accurate financial statements and performance reports</a:t>
          </a:r>
          <a:endParaRPr lang="en-ZA" sz="1400" dirty="0"/>
        </a:p>
      </dgm:t>
    </dgm:pt>
    <dgm:pt modelId="{DBF38CD3-AD90-4FEE-9ECC-CA1906C1431B}" type="parTrans" cxnId="{1080B812-FDE5-4F3B-9E31-3D749E370AE4}">
      <dgm:prSet/>
      <dgm:spPr/>
      <dgm:t>
        <a:bodyPr/>
        <a:lstStyle/>
        <a:p>
          <a:endParaRPr lang="en-ZA"/>
        </a:p>
      </dgm:t>
    </dgm:pt>
    <dgm:pt modelId="{999F7E0E-597D-46AE-9DC4-E69CA71E8F2E}" type="sibTrans" cxnId="{1080B812-FDE5-4F3B-9E31-3D749E370AE4}">
      <dgm:prSet/>
      <dgm:spPr/>
      <dgm:t>
        <a:bodyPr/>
        <a:lstStyle/>
        <a:p>
          <a:endParaRPr lang="en-ZA"/>
        </a:p>
      </dgm:t>
    </dgm:pt>
    <dgm:pt modelId="{BCD8B1A9-F959-4DE4-8501-30CD83C6DC3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400" dirty="0" smtClean="0">
              <a:latin typeface="Arial" panose="020B0604020202020204" pitchFamily="34" charset="0"/>
              <a:cs typeface="Arial" panose="020B0604020202020204" pitchFamily="34" charset="0"/>
            </a:rPr>
            <a:t>Stability at senior management level and within finance units, with the required level of technical competence and experience.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dirty="0"/>
        </a:p>
      </dgm:t>
    </dgm:pt>
    <dgm:pt modelId="{61A13A48-A749-42E9-8F4E-B59236A8A2E3}" type="parTrans" cxnId="{E006339E-40DC-4770-8905-2D213DEA08DC}">
      <dgm:prSet/>
      <dgm:spPr/>
      <dgm:t>
        <a:bodyPr/>
        <a:lstStyle/>
        <a:p>
          <a:endParaRPr lang="en-ZA"/>
        </a:p>
      </dgm:t>
    </dgm:pt>
    <dgm:pt modelId="{5CD62237-937C-4B03-8016-612533CC3685}" type="sibTrans" cxnId="{E006339E-40DC-4770-8905-2D213DEA08DC}">
      <dgm:prSet/>
      <dgm:spPr/>
      <dgm:t>
        <a:bodyPr/>
        <a:lstStyle/>
        <a:p>
          <a:endParaRPr lang="en-ZA"/>
        </a:p>
      </dgm:t>
    </dgm:pt>
    <dgm:pt modelId="{E90A70C6-1704-453A-8426-5C59C3108514}" type="pres">
      <dgm:prSet presAssocID="{77E15D42-F027-4181-A82E-92AFB1927555}" presName="CompostProcess" presStyleCnt="0">
        <dgm:presLayoutVars>
          <dgm:dir/>
          <dgm:resizeHandles val="exact"/>
        </dgm:presLayoutVars>
      </dgm:prSet>
      <dgm:spPr/>
    </dgm:pt>
    <dgm:pt modelId="{BF491B40-ABEB-43F6-AD89-567BA74730BD}" type="pres">
      <dgm:prSet presAssocID="{77E15D42-F027-4181-A82E-92AFB1927555}" presName="arrow" presStyleLbl="bgShp" presStyleIdx="0" presStyleCnt="1" custScaleX="117647"/>
      <dgm:spPr/>
    </dgm:pt>
    <dgm:pt modelId="{AF563DA0-A44E-4552-80D9-74962F6C6DDC}" type="pres">
      <dgm:prSet presAssocID="{77E15D42-F027-4181-A82E-92AFB1927555}" presName="linearProcess" presStyleCnt="0"/>
      <dgm:spPr/>
    </dgm:pt>
    <dgm:pt modelId="{AD74CF30-C7FB-47A2-A4E8-B62C30BBD8B0}" type="pres">
      <dgm:prSet presAssocID="{739F1450-D58F-4F74-BDA6-DCEAD484B5E5}" presName="textNode" presStyleLbl="node1" presStyleIdx="0" presStyleCnt="5" custScaleY="14707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A6BEF10-5B4B-45C8-B9D7-851DAF281028}" type="pres">
      <dgm:prSet presAssocID="{6D30CA11-8A7B-476F-8178-040A1E253B78}" presName="sibTrans" presStyleCnt="0"/>
      <dgm:spPr/>
    </dgm:pt>
    <dgm:pt modelId="{C6B5396A-83F5-4F7D-A389-9D1C02120147}" type="pres">
      <dgm:prSet presAssocID="{64C50E92-61A9-47BE-BE4D-A18C9CC7BA51}" presName="textNode" presStyleLbl="node1" presStyleIdx="1" presStyleCnt="5" custScaleY="14707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F15CD43-E341-4498-AC41-06A578744C05}" type="pres">
      <dgm:prSet presAssocID="{56686764-534D-4E3C-A023-080D4198E604}" presName="sibTrans" presStyleCnt="0"/>
      <dgm:spPr/>
    </dgm:pt>
    <dgm:pt modelId="{D0FD6390-E0C9-4D27-92D6-CBA59E432DB6}" type="pres">
      <dgm:prSet presAssocID="{9D9D41AA-B944-4B9C-BD39-353B28D82341}" presName="textNode" presStyleLbl="node1" presStyleIdx="2" presStyleCnt="5" custScaleY="14707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B0F82FD-76CA-4C69-B695-5B2EFF5D8831}" type="pres">
      <dgm:prSet presAssocID="{AA574664-2E79-469A-83A9-A57393E91CCB}" presName="sibTrans" presStyleCnt="0"/>
      <dgm:spPr/>
    </dgm:pt>
    <dgm:pt modelId="{DB57AD7C-AB1C-4BD8-83CF-3C141B251691}" type="pres">
      <dgm:prSet presAssocID="{332BF738-63D5-45D3-882B-EEC2FF8BC6A0}" presName="textNode" presStyleLbl="node1" presStyleIdx="3" presStyleCnt="5" custScaleY="14707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F58FF14-0949-4189-9932-D9C3C9AF3EB9}" type="pres">
      <dgm:prSet presAssocID="{999F7E0E-597D-46AE-9DC4-E69CA71E8F2E}" presName="sibTrans" presStyleCnt="0"/>
      <dgm:spPr/>
    </dgm:pt>
    <dgm:pt modelId="{4A3CC552-DD2E-4A24-98B9-181C25E9869E}" type="pres">
      <dgm:prSet presAssocID="{BCD8B1A9-F959-4DE4-8501-30CD83C6DC3C}" presName="textNode" presStyleLbl="node1" presStyleIdx="4" presStyleCnt="5" custScaleY="14707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95E0F916-033A-4642-A971-7F7AECB9B1C6}" type="presOf" srcId="{9D9D41AA-B944-4B9C-BD39-353B28D82341}" destId="{D0FD6390-E0C9-4D27-92D6-CBA59E432DB6}" srcOrd="0" destOrd="0" presId="urn:microsoft.com/office/officeart/2005/8/layout/hProcess9"/>
    <dgm:cxn modelId="{E006339E-40DC-4770-8905-2D213DEA08DC}" srcId="{77E15D42-F027-4181-A82E-92AFB1927555}" destId="{BCD8B1A9-F959-4DE4-8501-30CD83C6DC3C}" srcOrd="4" destOrd="0" parTransId="{61A13A48-A749-42E9-8F4E-B59236A8A2E3}" sibTransId="{5CD62237-937C-4B03-8016-612533CC3685}"/>
    <dgm:cxn modelId="{5FD182EB-D86D-4696-95E8-BFD7C02FA5E0}" type="presOf" srcId="{77E15D42-F027-4181-A82E-92AFB1927555}" destId="{E90A70C6-1704-453A-8426-5C59C3108514}" srcOrd="0" destOrd="0" presId="urn:microsoft.com/office/officeart/2005/8/layout/hProcess9"/>
    <dgm:cxn modelId="{26E1EDF0-2058-4E96-8B66-83FE5E52F633}" type="presOf" srcId="{64C50E92-61A9-47BE-BE4D-A18C9CC7BA51}" destId="{C6B5396A-83F5-4F7D-A389-9D1C02120147}" srcOrd="0" destOrd="0" presId="urn:microsoft.com/office/officeart/2005/8/layout/hProcess9"/>
    <dgm:cxn modelId="{14394F6D-FFBA-4823-A524-6C3A13292828}" type="presOf" srcId="{BCD8B1A9-F959-4DE4-8501-30CD83C6DC3C}" destId="{4A3CC552-DD2E-4A24-98B9-181C25E9869E}" srcOrd="0" destOrd="0" presId="urn:microsoft.com/office/officeart/2005/8/layout/hProcess9"/>
    <dgm:cxn modelId="{0C7FD8AB-B4A8-4B93-9C48-7138CD1861EC}" srcId="{77E15D42-F027-4181-A82E-92AFB1927555}" destId="{739F1450-D58F-4F74-BDA6-DCEAD484B5E5}" srcOrd="0" destOrd="0" parTransId="{BECEF347-41E3-4653-997E-0A121EA5BBEC}" sibTransId="{6D30CA11-8A7B-476F-8178-040A1E253B78}"/>
    <dgm:cxn modelId="{DF8C1351-D4EF-4313-8952-51C59155AFA5}" type="presOf" srcId="{739F1450-D58F-4F74-BDA6-DCEAD484B5E5}" destId="{AD74CF30-C7FB-47A2-A4E8-B62C30BBD8B0}" srcOrd="0" destOrd="0" presId="urn:microsoft.com/office/officeart/2005/8/layout/hProcess9"/>
    <dgm:cxn modelId="{798F2C78-6E94-4E87-81AF-DF3D2D70DB26}" srcId="{77E15D42-F027-4181-A82E-92AFB1927555}" destId="{64C50E92-61A9-47BE-BE4D-A18C9CC7BA51}" srcOrd="1" destOrd="0" parTransId="{577D6CB2-3EF5-4A70-9924-310FF59E7E2B}" sibTransId="{56686764-534D-4E3C-A023-080D4198E604}"/>
    <dgm:cxn modelId="{A3546901-EE96-49F3-AAF0-05090BC361FE}" type="presOf" srcId="{332BF738-63D5-45D3-882B-EEC2FF8BC6A0}" destId="{DB57AD7C-AB1C-4BD8-83CF-3C141B251691}" srcOrd="0" destOrd="0" presId="urn:microsoft.com/office/officeart/2005/8/layout/hProcess9"/>
    <dgm:cxn modelId="{3289D2D6-2626-4B72-A17F-9E7B99E55591}" srcId="{77E15D42-F027-4181-A82E-92AFB1927555}" destId="{9D9D41AA-B944-4B9C-BD39-353B28D82341}" srcOrd="2" destOrd="0" parTransId="{DB6B8EB4-030C-4AD9-A1B2-6A0131A44D0F}" sibTransId="{AA574664-2E79-469A-83A9-A57393E91CCB}"/>
    <dgm:cxn modelId="{1080B812-FDE5-4F3B-9E31-3D749E370AE4}" srcId="{77E15D42-F027-4181-A82E-92AFB1927555}" destId="{332BF738-63D5-45D3-882B-EEC2FF8BC6A0}" srcOrd="3" destOrd="0" parTransId="{DBF38CD3-AD90-4FEE-9ECC-CA1906C1431B}" sibTransId="{999F7E0E-597D-46AE-9DC4-E69CA71E8F2E}"/>
    <dgm:cxn modelId="{5409075C-3DE6-4DE2-81E5-673F4A1B8D39}" type="presParOf" srcId="{E90A70C6-1704-453A-8426-5C59C3108514}" destId="{BF491B40-ABEB-43F6-AD89-567BA74730BD}" srcOrd="0" destOrd="0" presId="urn:microsoft.com/office/officeart/2005/8/layout/hProcess9"/>
    <dgm:cxn modelId="{91CB76D4-F51C-4E23-B03A-E80EC520F98C}" type="presParOf" srcId="{E90A70C6-1704-453A-8426-5C59C3108514}" destId="{AF563DA0-A44E-4552-80D9-74962F6C6DDC}" srcOrd="1" destOrd="0" presId="urn:microsoft.com/office/officeart/2005/8/layout/hProcess9"/>
    <dgm:cxn modelId="{545F7894-7CD1-4E93-B0D7-F4AB7A336DEC}" type="presParOf" srcId="{AF563DA0-A44E-4552-80D9-74962F6C6DDC}" destId="{AD74CF30-C7FB-47A2-A4E8-B62C30BBD8B0}" srcOrd="0" destOrd="0" presId="urn:microsoft.com/office/officeart/2005/8/layout/hProcess9"/>
    <dgm:cxn modelId="{06AA730F-9AA9-4853-9928-A2338587B3DA}" type="presParOf" srcId="{AF563DA0-A44E-4552-80D9-74962F6C6DDC}" destId="{0A6BEF10-5B4B-45C8-B9D7-851DAF281028}" srcOrd="1" destOrd="0" presId="urn:microsoft.com/office/officeart/2005/8/layout/hProcess9"/>
    <dgm:cxn modelId="{3C8C9BF2-4AC9-4EC2-98E2-E82389E9B420}" type="presParOf" srcId="{AF563DA0-A44E-4552-80D9-74962F6C6DDC}" destId="{C6B5396A-83F5-4F7D-A389-9D1C02120147}" srcOrd="2" destOrd="0" presId="urn:microsoft.com/office/officeart/2005/8/layout/hProcess9"/>
    <dgm:cxn modelId="{9E7CCC00-211B-426D-A93A-B457AB905826}" type="presParOf" srcId="{AF563DA0-A44E-4552-80D9-74962F6C6DDC}" destId="{CF15CD43-E341-4498-AC41-06A578744C05}" srcOrd="3" destOrd="0" presId="urn:microsoft.com/office/officeart/2005/8/layout/hProcess9"/>
    <dgm:cxn modelId="{3F4B9BE4-61A8-48D3-A8E7-E40173784C85}" type="presParOf" srcId="{AF563DA0-A44E-4552-80D9-74962F6C6DDC}" destId="{D0FD6390-E0C9-4D27-92D6-CBA59E432DB6}" srcOrd="4" destOrd="0" presId="urn:microsoft.com/office/officeart/2005/8/layout/hProcess9"/>
    <dgm:cxn modelId="{103DA0E2-246D-4FFE-9AAF-4A4BD8E7DD71}" type="presParOf" srcId="{AF563DA0-A44E-4552-80D9-74962F6C6DDC}" destId="{2B0F82FD-76CA-4C69-B695-5B2EFF5D8831}" srcOrd="5" destOrd="0" presId="urn:microsoft.com/office/officeart/2005/8/layout/hProcess9"/>
    <dgm:cxn modelId="{F845D2A6-AD28-4C04-BA50-04764A3E233B}" type="presParOf" srcId="{AF563DA0-A44E-4552-80D9-74962F6C6DDC}" destId="{DB57AD7C-AB1C-4BD8-83CF-3C141B251691}" srcOrd="6" destOrd="0" presId="urn:microsoft.com/office/officeart/2005/8/layout/hProcess9"/>
    <dgm:cxn modelId="{5640CCBA-0A4A-4193-B6F5-607B1A9730E1}" type="presParOf" srcId="{AF563DA0-A44E-4552-80D9-74962F6C6DDC}" destId="{8F58FF14-0949-4189-9932-D9C3C9AF3EB9}" srcOrd="7" destOrd="0" presId="urn:microsoft.com/office/officeart/2005/8/layout/hProcess9"/>
    <dgm:cxn modelId="{ABEEFC67-2D71-4E19-8017-F086EFBE8EC1}" type="presParOf" srcId="{AF563DA0-A44E-4552-80D9-74962F6C6DDC}" destId="{4A3CC552-DD2E-4A24-98B9-181C25E9869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E8E8A0-29CA-405D-8A35-326B14A44DA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30CFFDF5-B24C-4789-A94E-3EB3F19A717A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ZA" sz="1400" b="1" dirty="0" smtClean="0"/>
            <a:t>Planning and budgeting</a:t>
          </a:r>
          <a:endParaRPr lang="en-ZA" sz="1400" b="1" dirty="0"/>
        </a:p>
      </dgm:t>
    </dgm:pt>
    <dgm:pt modelId="{3E56664F-8622-425F-BFF9-C44A666B0BA7}" type="parTrans" cxnId="{CA690A8D-586A-42A7-B44D-998E818425BB}">
      <dgm:prSet/>
      <dgm:spPr/>
      <dgm:t>
        <a:bodyPr/>
        <a:lstStyle/>
        <a:p>
          <a:endParaRPr lang="en-ZA"/>
        </a:p>
      </dgm:t>
    </dgm:pt>
    <dgm:pt modelId="{76842654-2D38-45AE-862D-FFDFDD94D28B}" type="sibTrans" cxnId="{CA690A8D-586A-42A7-B44D-998E818425BB}">
      <dgm:prSet/>
      <dgm:spPr>
        <a:ln w="66675">
          <a:solidFill>
            <a:srgbClr val="0070C0"/>
          </a:solidFill>
        </a:ln>
      </dgm:spPr>
      <dgm:t>
        <a:bodyPr/>
        <a:lstStyle/>
        <a:p>
          <a:endParaRPr lang="en-ZA"/>
        </a:p>
      </dgm:t>
    </dgm:pt>
    <dgm:pt modelId="{BD35439A-D436-4908-9157-671E89B436A1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ZA" sz="1400" b="1" dirty="0" smtClean="0"/>
            <a:t>Procurement</a:t>
          </a:r>
          <a:endParaRPr lang="en-ZA" sz="1400" b="1" dirty="0"/>
        </a:p>
      </dgm:t>
    </dgm:pt>
    <dgm:pt modelId="{16F2C930-7ABD-4152-B6D0-967EAED4A65E}" type="parTrans" cxnId="{D5BC075F-B479-42BA-9813-AD34D91CBA96}">
      <dgm:prSet/>
      <dgm:spPr/>
      <dgm:t>
        <a:bodyPr/>
        <a:lstStyle/>
        <a:p>
          <a:endParaRPr lang="en-ZA"/>
        </a:p>
      </dgm:t>
    </dgm:pt>
    <dgm:pt modelId="{7EEC850B-09A6-493A-A15E-23115234C9B0}" type="sibTrans" cxnId="{D5BC075F-B479-42BA-9813-AD34D91CBA96}">
      <dgm:prSet/>
      <dgm:spPr>
        <a:ln w="66675">
          <a:solidFill>
            <a:srgbClr val="0070C0"/>
          </a:solidFill>
        </a:ln>
      </dgm:spPr>
      <dgm:t>
        <a:bodyPr/>
        <a:lstStyle/>
        <a:p>
          <a:endParaRPr lang="en-ZA"/>
        </a:p>
      </dgm:t>
    </dgm:pt>
    <dgm:pt modelId="{681D0E0C-13DE-4D9A-8ED0-E988B7C207A5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ZA" sz="1400" b="1" dirty="0">
              <a:solidFill>
                <a:srgbClr val="002060"/>
              </a:solidFill>
            </a:rPr>
            <a:t>Project </a:t>
          </a:r>
          <a:r>
            <a:rPr lang="en-ZA" sz="1400" b="1" dirty="0" smtClean="0">
              <a:solidFill>
                <a:srgbClr val="002060"/>
              </a:solidFill>
            </a:rPr>
            <a:t>Implementation </a:t>
          </a:r>
          <a:r>
            <a:rPr lang="en-ZA" sz="1400" b="1" dirty="0">
              <a:solidFill>
                <a:srgbClr val="002060"/>
              </a:solidFill>
            </a:rPr>
            <a:t>&amp; monitoring</a:t>
          </a:r>
        </a:p>
      </dgm:t>
    </dgm:pt>
    <dgm:pt modelId="{E57481D6-E29B-4C45-8557-FAF971870673}" type="parTrans" cxnId="{B9AAE359-2242-4A0E-AAE5-4CAC01F66CBE}">
      <dgm:prSet/>
      <dgm:spPr/>
      <dgm:t>
        <a:bodyPr/>
        <a:lstStyle/>
        <a:p>
          <a:endParaRPr lang="en-ZA"/>
        </a:p>
      </dgm:t>
    </dgm:pt>
    <dgm:pt modelId="{625571BE-1529-48AA-834A-F1198EDAA2B7}" type="sibTrans" cxnId="{B9AAE359-2242-4A0E-AAE5-4CAC01F66CBE}">
      <dgm:prSet/>
      <dgm:spPr>
        <a:ln w="66675">
          <a:solidFill>
            <a:srgbClr val="0070C0"/>
          </a:solidFill>
        </a:ln>
      </dgm:spPr>
      <dgm:t>
        <a:bodyPr/>
        <a:lstStyle/>
        <a:p>
          <a:endParaRPr lang="en-ZA"/>
        </a:p>
      </dgm:t>
    </dgm:pt>
    <dgm:pt modelId="{DFFCA2CC-244A-4B69-BF22-F65CB2E97BCC}">
      <dgm:prSet phldrT="[Text]" custT="1"/>
      <dgm:spPr>
        <a:solidFill>
          <a:srgbClr val="0070C0"/>
        </a:solidFill>
      </dgm:spPr>
      <dgm:t>
        <a:bodyPr/>
        <a:lstStyle/>
        <a:p>
          <a:r>
            <a:rPr lang="en-ZA" sz="1400" b="1" dirty="0"/>
            <a:t>Reporting &amp; oversight </a:t>
          </a:r>
        </a:p>
      </dgm:t>
    </dgm:pt>
    <dgm:pt modelId="{9AD723A2-044D-4D04-BA90-A38B2DA92F35}" type="parTrans" cxnId="{4D4A97F0-B16C-48B7-BC0F-84AE48D1F003}">
      <dgm:prSet/>
      <dgm:spPr/>
      <dgm:t>
        <a:bodyPr/>
        <a:lstStyle/>
        <a:p>
          <a:endParaRPr lang="en-ZA"/>
        </a:p>
      </dgm:t>
    </dgm:pt>
    <dgm:pt modelId="{EE7C3EB8-E9B9-4593-8E5D-A49EDFDEF38C}" type="sibTrans" cxnId="{4D4A97F0-B16C-48B7-BC0F-84AE48D1F003}">
      <dgm:prSet/>
      <dgm:spPr>
        <a:ln w="66675">
          <a:solidFill>
            <a:srgbClr val="0070C0"/>
          </a:solidFill>
        </a:ln>
      </dgm:spPr>
      <dgm:t>
        <a:bodyPr/>
        <a:lstStyle/>
        <a:p>
          <a:endParaRPr lang="en-ZA"/>
        </a:p>
      </dgm:t>
    </dgm:pt>
    <dgm:pt modelId="{2EBDCF20-1ED8-404F-A83C-7CC6B9A147F6}" type="pres">
      <dgm:prSet presAssocID="{D3E8E8A0-29CA-405D-8A35-326B14A44D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6FD1959B-5405-4AB5-AA06-44E95A0CCC35}" type="pres">
      <dgm:prSet presAssocID="{30CFFDF5-B24C-4789-A94E-3EB3F19A717A}" presName="node" presStyleLbl="node1" presStyleIdx="0" presStyleCnt="4" custRadScaleRad="100072" custRadScaleInc="-6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192F414-BC25-4C13-9EBE-3A1D9727F033}" type="pres">
      <dgm:prSet presAssocID="{30CFFDF5-B24C-4789-A94E-3EB3F19A717A}" presName="spNode" presStyleCnt="0"/>
      <dgm:spPr/>
    </dgm:pt>
    <dgm:pt modelId="{C7C52638-DA27-49CB-9666-CDAA4ED87E08}" type="pres">
      <dgm:prSet presAssocID="{76842654-2D38-45AE-862D-FFDFDD94D28B}" presName="sibTrans" presStyleLbl="sibTrans1D1" presStyleIdx="0" presStyleCnt="4"/>
      <dgm:spPr/>
      <dgm:t>
        <a:bodyPr/>
        <a:lstStyle/>
        <a:p>
          <a:endParaRPr lang="en-ZA"/>
        </a:p>
      </dgm:t>
    </dgm:pt>
    <dgm:pt modelId="{C60765E6-7CF9-41B5-9D8B-5043728E1B9A}" type="pres">
      <dgm:prSet presAssocID="{BD35439A-D436-4908-9157-671E89B436A1}" presName="node" presStyleLbl="node1" presStyleIdx="1" presStyleCnt="4" custRadScaleRad="11291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90FC019-2CA4-4655-BC1D-A83CA77F5035}" type="pres">
      <dgm:prSet presAssocID="{BD35439A-D436-4908-9157-671E89B436A1}" presName="spNode" presStyleCnt="0"/>
      <dgm:spPr/>
    </dgm:pt>
    <dgm:pt modelId="{6A1C415C-006D-47B2-B621-4AEE7C2EC9CE}" type="pres">
      <dgm:prSet presAssocID="{7EEC850B-09A6-493A-A15E-23115234C9B0}" presName="sibTrans" presStyleLbl="sibTrans1D1" presStyleIdx="1" presStyleCnt="4"/>
      <dgm:spPr/>
      <dgm:t>
        <a:bodyPr/>
        <a:lstStyle/>
        <a:p>
          <a:endParaRPr lang="en-ZA"/>
        </a:p>
      </dgm:t>
    </dgm:pt>
    <dgm:pt modelId="{008DBD2E-4E9C-4838-BCB1-FBCCF2A0A58B}" type="pres">
      <dgm:prSet presAssocID="{681D0E0C-13DE-4D9A-8ED0-E988B7C207A5}" presName="node" presStyleLbl="node1" presStyleIdx="2" presStyleCnt="4" custScaleX="132442" custRadScaleRad="115519" custRadScaleInc="-666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B067506-F267-418B-B5B6-C7827080DB20}" type="pres">
      <dgm:prSet presAssocID="{681D0E0C-13DE-4D9A-8ED0-E988B7C207A5}" presName="spNode" presStyleCnt="0"/>
      <dgm:spPr/>
    </dgm:pt>
    <dgm:pt modelId="{73669DDA-BA5C-44B7-8D1E-B1D5E2FB1D7D}" type="pres">
      <dgm:prSet presAssocID="{625571BE-1529-48AA-834A-F1198EDAA2B7}" presName="sibTrans" presStyleLbl="sibTrans1D1" presStyleIdx="2" presStyleCnt="4"/>
      <dgm:spPr/>
      <dgm:t>
        <a:bodyPr/>
        <a:lstStyle/>
        <a:p>
          <a:endParaRPr lang="en-ZA"/>
        </a:p>
      </dgm:t>
    </dgm:pt>
    <dgm:pt modelId="{4761919B-B1ED-4F9F-BB33-D02E9A8BBD01}" type="pres">
      <dgm:prSet presAssocID="{DFFCA2CC-244A-4B69-BF22-F65CB2E97BCC}" presName="node" presStyleLbl="node1" presStyleIdx="3" presStyleCnt="4" custRadScaleRad="10887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16BA64B-4783-42B1-8F54-919DF7806DD4}" type="pres">
      <dgm:prSet presAssocID="{DFFCA2CC-244A-4B69-BF22-F65CB2E97BCC}" presName="spNode" presStyleCnt="0"/>
      <dgm:spPr/>
    </dgm:pt>
    <dgm:pt modelId="{75511ABD-5B21-4A64-B6CF-2AC5F1A8F0B8}" type="pres">
      <dgm:prSet presAssocID="{EE7C3EB8-E9B9-4593-8E5D-A49EDFDEF38C}" presName="sibTrans" presStyleLbl="sibTrans1D1" presStyleIdx="3" presStyleCnt="4"/>
      <dgm:spPr/>
      <dgm:t>
        <a:bodyPr/>
        <a:lstStyle/>
        <a:p>
          <a:endParaRPr lang="en-ZA"/>
        </a:p>
      </dgm:t>
    </dgm:pt>
  </dgm:ptLst>
  <dgm:cxnLst>
    <dgm:cxn modelId="{CA690A8D-586A-42A7-B44D-998E818425BB}" srcId="{D3E8E8A0-29CA-405D-8A35-326B14A44DA6}" destId="{30CFFDF5-B24C-4789-A94E-3EB3F19A717A}" srcOrd="0" destOrd="0" parTransId="{3E56664F-8622-425F-BFF9-C44A666B0BA7}" sibTransId="{76842654-2D38-45AE-862D-FFDFDD94D28B}"/>
    <dgm:cxn modelId="{4D4A97F0-B16C-48B7-BC0F-84AE48D1F003}" srcId="{D3E8E8A0-29CA-405D-8A35-326B14A44DA6}" destId="{DFFCA2CC-244A-4B69-BF22-F65CB2E97BCC}" srcOrd="3" destOrd="0" parTransId="{9AD723A2-044D-4D04-BA90-A38B2DA92F35}" sibTransId="{EE7C3EB8-E9B9-4593-8E5D-A49EDFDEF38C}"/>
    <dgm:cxn modelId="{2EFAB9AD-6EB7-4DA4-8D31-21E9B8AF805C}" type="presOf" srcId="{76842654-2D38-45AE-862D-FFDFDD94D28B}" destId="{C7C52638-DA27-49CB-9666-CDAA4ED87E08}" srcOrd="0" destOrd="0" presId="urn:microsoft.com/office/officeart/2005/8/layout/cycle5"/>
    <dgm:cxn modelId="{5C4D7BFA-3F31-4E8C-ADD7-3E63FA6E03B2}" type="presOf" srcId="{7EEC850B-09A6-493A-A15E-23115234C9B0}" destId="{6A1C415C-006D-47B2-B621-4AEE7C2EC9CE}" srcOrd="0" destOrd="0" presId="urn:microsoft.com/office/officeart/2005/8/layout/cycle5"/>
    <dgm:cxn modelId="{4AE7E90C-26E5-45D3-9327-4FE3FBE8ED0D}" type="presOf" srcId="{DFFCA2CC-244A-4B69-BF22-F65CB2E97BCC}" destId="{4761919B-B1ED-4F9F-BB33-D02E9A8BBD01}" srcOrd="0" destOrd="0" presId="urn:microsoft.com/office/officeart/2005/8/layout/cycle5"/>
    <dgm:cxn modelId="{4B866F27-5B70-4392-BACE-89008524C099}" type="presOf" srcId="{EE7C3EB8-E9B9-4593-8E5D-A49EDFDEF38C}" destId="{75511ABD-5B21-4A64-B6CF-2AC5F1A8F0B8}" srcOrd="0" destOrd="0" presId="urn:microsoft.com/office/officeart/2005/8/layout/cycle5"/>
    <dgm:cxn modelId="{D0BA5953-BC2E-4346-A34B-1F826BBCD9CF}" type="presOf" srcId="{BD35439A-D436-4908-9157-671E89B436A1}" destId="{C60765E6-7CF9-41B5-9D8B-5043728E1B9A}" srcOrd="0" destOrd="0" presId="urn:microsoft.com/office/officeart/2005/8/layout/cycle5"/>
    <dgm:cxn modelId="{B448071B-5471-4334-98C0-CAC95D708282}" type="presOf" srcId="{625571BE-1529-48AA-834A-F1198EDAA2B7}" destId="{73669DDA-BA5C-44B7-8D1E-B1D5E2FB1D7D}" srcOrd="0" destOrd="0" presId="urn:microsoft.com/office/officeart/2005/8/layout/cycle5"/>
    <dgm:cxn modelId="{1FA1FCDD-73AD-477E-A3B9-076423C52282}" type="presOf" srcId="{D3E8E8A0-29CA-405D-8A35-326B14A44DA6}" destId="{2EBDCF20-1ED8-404F-A83C-7CC6B9A147F6}" srcOrd="0" destOrd="0" presId="urn:microsoft.com/office/officeart/2005/8/layout/cycle5"/>
    <dgm:cxn modelId="{5789D454-608C-4DAE-B5DA-FCAA38939380}" type="presOf" srcId="{30CFFDF5-B24C-4789-A94E-3EB3F19A717A}" destId="{6FD1959B-5405-4AB5-AA06-44E95A0CCC35}" srcOrd="0" destOrd="0" presId="urn:microsoft.com/office/officeart/2005/8/layout/cycle5"/>
    <dgm:cxn modelId="{D5BC075F-B479-42BA-9813-AD34D91CBA96}" srcId="{D3E8E8A0-29CA-405D-8A35-326B14A44DA6}" destId="{BD35439A-D436-4908-9157-671E89B436A1}" srcOrd="1" destOrd="0" parTransId="{16F2C930-7ABD-4152-B6D0-967EAED4A65E}" sibTransId="{7EEC850B-09A6-493A-A15E-23115234C9B0}"/>
    <dgm:cxn modelId="{7F623D06-29DF-440F-AB9F-A4FA457F349E}" type="presOf" srcId="{681D0E0C-13DE-4D9A-8ED0-E988B7C207A5}" destId="{008DBD2E-4E9C-4838-BCB1-FBCCF2A0A58B}" srcOrd="0" destOrd="0" presId="urn:microsoft.com/office/officeart/2005/8/layout/cycle5"/>
    <dgm:cxn modelId="{B9AAE359-2242-4A0E-AAE5-4CAC01F66CBE}" srcId="{D3E8E8A0-29CA-405D-8A35-326B14A44DA6}" destId="{681D0E0C-13DE-4D9A-8ED0-E988B7C207A5}" srcOrd="2" destOrd="0" parTransId="{E57481D6-E29B-4C45-8557-FAF971870673}" sibTransId="{625571BE-1529-48AA-834A-F1198EDAA2B7}"/>
    <dgm:cxn modelId="{9C567AC4-7B6F-4D0C-AB87-7E07EA85147C}" type="presParOf" srcId="{2EBDCF20-1ED8-404F-A83C-7CC6B9A147F6}" destId="{6FD1959B-5405-4AB5-AA06-44E95A0CCC35}" srcOrd="0" destOrd="0" presId="urn:microsoft.com/office/officeart/2005/8/layout/cycle5"/>
    <dgm:cxn modelId="{0E07E620-A1CC-4BB1-9401-614BCE55E2B7}" type="presParOf" srcId="{2EBDCF20-1ED8-404F-A83C-7CC6B9A147F6}" destId="{B192F414-BC25-4C13-9EBE-3A1D9727F033}" srcOrd="1" destOrd="0" presId="urn:microsoft.com/office/officeart/2005/8/layout/cycle5"/>
    <dgm:cxn modelId="{A72671CE-7D6B-43EF-BE46-C24550558F04}" type="presParOf" srcId="{2EBDCF20-1ED8-404F-A83C-7CC6B9A147F6}" destId="{C7C52638-DA27-49CB-9666-CDAA4ED87E08}" srcOrd="2" destOrd="0" presId="urn:microsoft.com/office/officeart/2005/8/layout/cycle5"/>
    <dgm:cxn modelId="{435E4DB2-9124-4258-968C-9F2715D23095}" type="presParOf" srcId="{2EBDCF20-1ED8-404F-A83C-7CC6B9A147F6}" destId="{C60765E6-7CF9-41B5-9D8B-5043728E1B9A}" srcOrd="3" destOrd="0" presId="urn:microsoft.com/office/officeart/2005/8/layout/cycle5"/>
    <dgm:cxn modelId="{69850B99-7479-4828-9805-062946B7C489}" type="presParOf" srcId="{2EBDCF20-1ED8-404F-A83C-7CC6B9A147F6}" destId="{D90FC019-2CA4-4655-BC1D-A83CA77F5035}" srcOrd="4" destOrd="0" presId="urn:microsoft.com/office/officeart/2005/8/layout/cycle5"/>
    <dgm:cxn modelId="{524605EB-07B2-4710-84D3-D22B32EAEAD2}" type="presParOf" srcId="{2EBDCF20-1ED8-404F-A83C-7CC6B9A147F6}" destId="{6A1C415C-006D-47B2-B621-4AEE7C2EC9CE}" srcOrd="5" destOrd="0" presId="urn:microsoft.com/office/officeart/2005/8/layout/cycle5"/>
    <dgm:cxn modelId="{F043C81F-F635-4D40-98C5-B5464F3C3438}" type="presParOf" srcId="{2EBDCF20-1ED8-404F-A83C-7CC6B9A147F6}" destId="{008DBD2E-4E9C-4838-BCB1-FBCCF2A0A58B}" srcOrd="6" destOrd="0" presId="urn:microsoft.com/office/officeart/2005/8/layout/cycle5"/>
    <dgm:cxn modelId="{AFFB9C97-AC84-4F68-9F86-E18712813EA5}" type="presParOf" srcId="{2EBDCF20-1ED8-404F-A83C-7CC6B9A147F6}" destId="{BB067506-F267-418B-B5B6-C7827080DB20}" srcOrd="7" destOrd="0" presId="urn:microsoft.com/office/officeart/2005/8/layout/cycle5"/>
    <dgm:cxn modelId="{82E52C9B-8C2D-4173-B839-7CA271DBA881}" type="presParOf" srcId="{2EBDCF20-1ED8-404F-A83C-7CC6B9A147F6}" destId="{73669DDA-BA5C-44B7-8D1E-B1D5E2FB1D7D}" srcOrd="8" destOrd="0" presId="urn:microsoft.com/office/officeart/2005/8/layout/cycle5"/>
    <dgm:cxn modelId="{67D98C61-CB82-40F9-BEA8-3ADF5C43877C}" type="presParOf" srcId="{2EBDCF20-1ED8-404F-A83C-7CC6B9A147F6}" destId="{4761919B-B1ED-4F9F-BB33-D02E9A8BBD01}" srcOrd="9" destOrd="0" presId="urn:microsoft.com/office/officeart/2005/8/layout/cycle5"/>
    <dgm:cxn modelId="{C5F9C2A3-A71B-4FE7-9C8B-6141113E1C81}" type="presParOf" srcId="{2EBDCF20-1ED8-404F-A83C-7CC6B9A147F6}" destId="{A16BA64B-4783-42B1-8F54-919DF7806DD4}" srcOrd="10" destOrd="0" presId="urn:microsoft.com/office/officeart/2005/8/layout/cycle5"/>
    <dgm:cxn modelId="{F56C2D6C-1741-4C7F-8B63-D93260F7563D}" type="presParOf" srcId="{2EBDCF20-1ED8-404F-A83C-7CC6B9A147F6}" destId="{75511ABD-5B21-4A64-B6CF-2AC5F1A8F0B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706092-EFF6-440C-B630-036BA424E558}" type="doc">
      <dgm:prSet loTypeId="urn:microsoft.com/office/officeart/2005/8/layout/h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D009B17A-5ABC-4CBC-AC9F-F6DBFD236FB7}">
      <dgm:prSet phldrT="[Text]"/>
      <dgm:spPr/>
      <dgm:t>
        <a:bodyPr/>
        <a:lstStyle/>
        <a:p>
          <a:r>
            <a:rPr lang="en-ZA" dirty="0" smtClean="0"/>
            <a:t>Irregular expenditure</a:t>
          </a:r>
          <a:endParaRPr lang="en-ZA" dirty="0"/>
        </a:p>
      </dgm:t>
    </dgm:pt>
    <dgm:pt modelId="{801000B5-9467-4850-A147-2854443D7CC6}" type="parTrans" cxnId="{0959C013-890C-43C1-B902-26279FB030AE}">
      <dgm:prSet/>
      <dgm:spPr/>
      <dgm:t>
        <a:bodyPr/>
        <a:lstStyle/>
        <a:p>
          <a:endParaRPr lang="en-ZA"/>
        </a:p>
      </dgm:t>
    </dgm:pt>
    <dgm:pt modelId="{DA3DD43E-317F-45BB-937A-132A1DDD82C2}" type="sibTrans" cxnId="{0959C013-890C-43C1-B902-26279FB030AE}">
      <dgm:prSet/>
      <dgm:spPr/>
      <dgm:t>
        <a:bodyPr/>
        <a:lstStyle/>
        <a:p>
          <a:endParaRPr lang="en-ZA"/>
        </a:p>
      </dgm:t>
    </dgm:pt>
    <dgm:pt modelId="{1452C8A4-6D3E-4A3E-99F7-61868A860AB8}">
      <dgm:prSet phldrT="[Text]"/>
      <dgm:spPr/>
      <dgm:t>
        <a:bodyPr/>
        <a:lstStyle/>
        <a:p>
          <a:r>
            <a:rPr lang="en-ZA" dirty="0" smtClean="0"/>
            <a:t>System in place to track and report on irregular expenditure is deficient</a:t>
          </a:r>
          <a:endParaRPr lang="en-ZA" dirty="0"/>
        </a:p>
      </dgm:t>
    </dgm:pt>
    <dgm:pt modelId="{A16CF241-846C-43BF-8286-D9F0CBAEEF81}" type="parTrans" cxnId="{228DD0DA-5A0E-428F-99A6-31AB5F553B9A}">
      <dgm:prSet/>
      <dgm:spPr/>
      <dgm:t>
        <a:bodyPr/>
        <a:lstStyle/>
        <a:p>
          <a:endParaRPr lang="en-ZA"/>
        </a:p>
      </dgm:t>
    </dgm:pt>
    <dgm:pt modelId="{D3AB59C2-46A2-4447-B6BC-D27680B7AC8B}" type="sibTrans" cxnId="{228DD0DA-5A0E-428F-99A6-31AB5F553B9A}">
      <dgm:prSet/>
      <dgm:spPr/>
      <dgm:t>
        <a:bodyPr/>
        <a:lstStyle/>
        <a:p>
          <a:endParaRPr lang="en-ZA"/>
        </a:p>
      </dgm:t>
    </dgm:pt>
    <dgm:pt modelId="{81044214-8732-40AD-974F-7135399AE215}">
      <dgm:prSet phldrT="[Text]"/>
      <dgm:spPr/>
      <dgm:t>
        <a:bodyPr/>
        <a:lstStyle/>
        <a:p>
          <a:r>
            <a:rPr lang="en-ZA" dirty="0" smtClean="0"/>
            <a:t>PPE</a:t>
          </a:r>
          <a:endParaRPr lang="en-ZA" dirty="0"/>
        </a:p>
      </dgm:t>
    </dgm:pt>
    <dgm:pt modelId="{437F4F08-7C9B-4C7E-8772-0BCEE5C34D22}" type="parTrans" cxnId="{12A36CA9-756C-42BE-85D4-2AEB034E7126}">
      <dgm:prSet/>
      <dgm:spPr/>
      <dgm:t>
        <a:bodyPr/>
        <a:lstStyle/>
        <a:p>
          <a:endParaRPr lang="en-ZA"/>
        </a:p>
      </dgm:t>
    </dgm:pt>
    <dgm:pt modelId="{346C0649-9178-4B81-B163-ECCD035B3471}" type="sibTrans" cxnId="{12A36CA9-756C-42BE-85D4-2AEB034E7126}">
      <dgm:prSet/>
      <dgm:spPr/>
      <dgm:t>
        <a:bodyPr/>
        <a:lstStyle/>
        <a:p>
          <a:endParaRPr lang="en-ZA"/>
        </a:p>
      </dgm:t>
    </dgm:pt>
    <dgm:pt modelId="{B024CF19-3EF6-4D22-9708-57FF4025C318}">
      <dgm:prSet phldrT="[Text]"/>
      <dgm:spPr/>
      <dgm:t>
        <a:bodyPr/>
        <a:lstStyle/>
        <a:p>
          <a:r>
            <a:rPr lang="en-ZA" dirty="0" smtClean="0"/>
            <a:t>Asset accounting processes inadequate</a:t>
          </a:r>
          <a:endParaRPr lang="en-ZA" dirty="0"/>
        </a:p>
      </dgm:t>
    </dgm:pt>
    <dgm:pt modelId="{3D0653FA-3F72-40FA-8136-2C81A966AAAC}" type="parTrans" cxnId="{17DE7B7C-89A7-455F-82FF-D38AC9CAF886}">
      <dgm:prSet/>
      <dgm:spPr/>
      <dgm:t>
        <a:bodyPr/>
        <a:lstStyle/>
        <a:p>
          <a:endParaRPr lang="en-ZA"/>
        </a:p>
      </dgm:t>
    </dgm:pt>
    <dgm:pt modelId="{93202B2F-A8FB-4DA4-AAE1-62B813D0A71E}" type="sibTrans" cxnId="{17DE7B7C-89A7-455F-82FF-D38AC9CAF886}">
      <dgm:prSet/>
      <dgm:spPr/>
      <dgm:t>
        <a:bodyPr/>
        <a:lstStyle/>
        <a:p>
          <a:endParaRPr lang="en-ZA"/>
        </a:p>
      </dgm:t>
    </dgm:pt>
    <dgm:pt modelId="{277182D8-E01F-48B3-AD9B-AC067E54E5B8}">
      <dgm:prSet phldrT="[Text]"/>
      <dgm:spPr/>
      <dgm:t>
        <a:bodyPr/>
        <a:lstStyle/>
        <a:p>
          <a:r>
            <a:rPr lang="en-ZA" dirty="0" smtClean="0"/>
            <a:t>General and project expenditure</a:t>
          </a:r>
          <a:endParaRPr lang="en-ZA" dirty="0"/>
        </a:p>
      </dgm:t>
    </dgm:pt>
    <dgm:pt modelId="{116FCE5B-6A6E-46D9-A887-EE3EDA2EF0D2}" type="parTrans" cxnId="{AF2FB562-6874-45E7-8920-6C9F034E89A8}">
      <dgm:prSet/>
      <dgm:spPr/>
      <dgm:t>
        <a:bodyPr/>
        <a:lstStyle/>
        <a:p>
          <a:endParaRPr lang="en-ZA"/>
        </a:p>
      </dgm:t>
    </dgm:pt>
    <dgm:pt modelId="{0BD61CB7-FE34-4C53-8DBE-472AA67A6824}" type="sibTrans" cxnId="{AF2FB562-6874-45E7-8920-6C9F034E89A8}">
      <dgm:prSet/>
      <dgm:spPr/>
      <dgm:t>
        <a:bodyPr/>
        <a:lstStyle/>
        <a:p>
          <a:endParaRPr lang="en-ZA"/>
        </a:p>
      </dgm:t>
    </dgm:pt>
    <dgm:pt modelId="{249599A8-B47D-4414-84AD-BB2879AD35AD}">
      <dgm:prSet phldrT="[Text]"/>
      <dgm:spPr/>
      <dgm:t>
        <a:bodyPr/>
        <a:lstStyle/>
        <a:p>
          <a:r>
            <a:rPr lang="en-ZA" dirty="0" smtClean="0"/>
            <a:t>Accounting  for transactions inclusive of VAT</a:t>
          </a:r>
          <a:endParaRPr lang="en-ZA" dirty="0"/>
        </a:p>
      </dgm:t>
    </dgm:pt>
    <dgm:pt modelId="{7158837B-D6AC-40CA-9AEC-091607CE539F}" type="parTrans" cxnId="{6AF71897-1BE6-49CB-B2A4-3BA6A814D41F}">
      <dgm:prSet/>
      <dgm:spPr/>
      <dgm:t>
        <a:bodyPr/>
        <a:lstStyle/>
        <a:p>
          <a:endParaRPr lang="en-ZA"/>
        </a:p>
      </dgm:t>
    </dgm:pt>
    <dgm:pt modelId="{708E8784-9E78-4AA3-ACB3-53AF2A7E40F3}" type="sibTrans" cxnId="{6AF71897-1BE6-49CB-B2A4-3BA6A814D41F}">
      <dgm:prSet/>
      <dgm:spPr/>
      <dgm:t>
        <a:bodyPr/>
        <a:lstStyle/>
        <a:p>
          <a:endParaRPr lang="en-ZA"/>
        </a:p>
      </dgm:t>
    </dgm:pt>
    <dgm:pt modelId="{587C2B93-2621-4A8A-AC7D-12795EC19CD4}">
      <dgm:prSet phldrT="[Text]"/>
      <dgm:spPr/>
      <dgm:t>
        <a:bodyPr/>
        <a:lstStyle/>
        <a:p>
          <a:r>
            <a:rPr lang="en-ZA" dirty="0" smtClean="0"/>
            <a:t>Payables</a:t>
          </a:r>
          <a:endParaRPr lang="en-ZA" dirty="0"/>
        </a:p>
      </dgm:t>
    </dgm:pt>
    <dgm:pt modelId="{4AE509F9-E5C1-4A01-85B5-7CE0AB768070}" type="parTrans" cxnId="{8F861BD8-D17A-4827-BB14-E3613BD839D3}">
      <dgm:prSet/>
      <dgm:spPr/>
      <dgm:t>
        <a:bodyPr/>
        <a:lstStyle/>
        <a:p>
          <a:endParaRPr lang="en-ZA"/>
        </a:p>
      </dgm:t>
    </dgm:pt>
    <dgm:pt modelId="{D1BDF2E4-B079-4875-9626-3D4A83ADDE60}" type="sibTrans" cxnId="{8F861BD8-D17A-4827-BB14-E3613BD839D3}">
      <dgm:prSet/>
      <dgm:spPr/>
      <dgm:t>
        <a:bodyPr/>
        <a:lstStyle/>
        <a:p>
          <a:endParaRPr lang="en-ZA"/>
        </a:p>
      </dgm:t>
    </dgm:pt>
    <dgm:pt modelId="{889F69C6-22D7-4F1E-847E-3A819D4BDF7D}">
      <dgm:prSet/>
      <dgm:spPr/>
      <dgm:t>
        <a:bodyPr/>
        <a:lstStyle/>
        <a:p>
          <a:r>
            <a:rPr lang="en-ZA" dirty="0" smtClean="0"/>
            <a:t>Not accounting of payables on monthly basis</a:t>
          </a:r>
          <a:endParaRPr lang="en-ZA" dirty="0"/>
        </a:p>
      </dgm:t>
    </dgm:pt>
    <dgm:pt modelId="{F36A9388-AE46-4174-BCB0-0BC20F27C0C7}" type="parTrans" cxnId="{8E162482-CB03-499C-A648-FD28088C744C}">
      <dgm:prSet/>
      <dgm:spPr/>
      <dgm:t>
        <a:bodyPr/>
        <a:lstStyle/>
        <a:p>
          <a:endParaRPr lang="en-ZA"/>
        </a:p>
      </dgm:t>
    </dgm:pt>
    <dgm:pt modelId="{36080A7D-EB41-4CDF-BF45-01C144C1FA7E}" type="sibTrans" cxnId="{8E162482-CB03-499C-A648-FD28088C744C}">
      <dgm:prSet/>
      <dgm:spPr/>
      <dgm:t>
        <a:bodyPr/>
        <a:lstStyle/>
        <a:p>
          <a:endParaRPr lang="en-ZA"/>
        </a:p>
      </dgm:t>
    </dgm:pt>
    <dgm:pt modelId="{6D57762A-96CB-494F-9582-F4B92962F3FE}">
      <dgm:prSet/>
      <dgm:spPr/>
      <dgm:t>
        <a:bodyPr/>
        <a:lstStyle/>
        <a:p>
          <a:endParaRPr lang="en-ZA" dirty="0"/>
        </a:p>
      </dgm:t>
    </dgm:pt>
    <dgm:pt modelId="{BBBD8A6A-9C69-4274-9C2B-F8A9C4253DE2}" type="parTrans" cxnId="{7AA5AB8E-F6CA-432E-A202-9436B13ABC32}">
      <dgm:prSet/>
      <dgm:spPr/>
      <dgm:t>
        <a:bodyPr/>
        <a:lstStyle/>
        <a:p>
          <a:endParaRPr lang="en-ZA"/>
        </a:p>
      </dgm:t>
    </dgm:pt>
    <dgm:pt modelId="{B4B461CA-59F8-4C95-A206-D54D9F960E05}" type="sibTrans" cxnId="{7AA5AB8E-F6CA-432E-A202-9436B13ABC32}">
      <dgm:prSet/>
      <dgm:spPr/>
      <dgm:t>
        <a:bodyPr/>
        <a:lstStyle/>
        <a:p>
          <a:endParaRPr lang="en-ZA"/>
        </a:p>
      </dgm:t>
    </dgm:pt>
    <dgm:pt modelId="{F5A09067-534B-4E73-8E1C-110CD3D95663}">
      <dgm:prSet phldrT="[Text]"/>
      <dgm:spPr/>
      <dgm:t>
        <a:bodyPr/>
        <a:lstStyle/>
        <a:p>
          <a:endParaRPr lang="en-ZA" dirty="0"/>
        </a:p>
      </dgm:t>
    </dgm:pt>
    <dgm:pt modelId="{B007CC29-776A-47E9-8ADF-F576905BAFEB}" type="parTrans" cxnId="{8FB3524E-18A4-41A0-BD5C-D53299406ACA}">
      <dgm:prSet/>
      <dgm:spPr/>
      <dgm:t>
        <a:bodyPr/>
        <a:lstStyle/>
        <a:p>
          <a:endParaRPr lang="en-ZA"/>
        </a:p>
      </dgm:t>
    </dgm:pt>
    <dgm:pt modelId="{0E79549E-CC54-40CF-9058-4B65A54F942E}" type="sibTrans" cxnId="{8FB3524E-18A4-41A0-BD5C-D53299406ACA}">
      <dgm:prSet/>
      <dgm:spPr/>
      <dgm:t>
        <a:bodyPr/>
        <a:lstStyle/>
        <a:p>
          <a:endParaRPr lang="en-ZA"/>
        </a:p>
      </dgm:t>
    </dgm:pt>
    <dgm:pt modelId="{0AB10FE7-B5AB-426C-B716-941A50E1C7D7}">
      <dgm:prSet phldrT="[Text]"/>
      <dgm:spPr/>
      <dgm:t>
        <a:bodyPr/>
        <a:lstStyle/>
        <a:p>
          <a:endParaRPr lang="en-ZA" dirty="0"/>
        </a:p>
      </dgm:t>
    </dgm:pt>
    <dgm:pt modelId="{E170BFD1-AFFB-411E-B2DA-AD3BE31681B1}" type="parTrans" cxnId="{F27CFAB0-78E6-4CBE-8D2D-71ECF41F077C}">
      <dgm:prSet/>
      <dgm:spPr/>
      <dgm:t>
        <a:bodyPr/>
        <a:lstStyle/>
        <a:p>
          <a:endParaRPr lang="en-ZA"/>
        </a:p>
      </dgm:t>
    </dgm:pt>
    <dgm:pt modelId="{8A13605E-A264-4D84-965A-0EF8A2F619D1}" type="sibTrans" cxnId="{F27CFAB0-78E6-4CBE-8D2D-71ECF41F077C}">
      <dgm:prSet/>
      <dgm:spPr/>
      <dgm:t>
        <a:bodyPr/>
        <a:lstStyle/>
        <a:p>
          <a:endParaRPr lang="en-ZA"/>
        </a:p>
      </dgm:t>
    </dgm:pt>
    <dgm:pt modelId="{15365540-77B7-4AAD-8B79-63761B179371}">
      <dgm:prSet phldrT="[Text]"/>
      <dgm:spPr/>
      <dgm:t>
        <a:bodyPr/>
        <a:lstStyle/>
        <a:p>
          <a:r>
            <a:rPr lang="en-ZA" dirty="0" smtClean="0"/>
            <a:t>Lack of understanding of what constitutes irregular expenditure</a:t>
          </a:r>
          <a:endParaRPr lang="en-ZA" dirty="0"/>
        </a:p>
      </dgm:t>
    </dgm:pt>
    <dgm:pt modelId="{7A618385-C3CF-473A-90F9-9BD9E1F2AB01}" type="parTrans" cxnId="{7FA9C1F5-9228-4DEE-B556-D94AA926B4DC}">
      <dgm:prSet/>
      <dgm:spPr/>
      <dgm:t>
        <a:bodyPr/>
        <a:lstStyle/>
        <a:p>
          <a:endParaRPr lang="en-ZA"/>
        </a:p>
      </dgm:t>
    </dgm:pt>
    <dgm:pt modelId="{D2FF398E-32B6-4649-B71F-2D88F9A55E07}" type="sibTrans" cxnId="{7FA9C1F5-9228-4DEE-B556-D94AA926B4DC}">
      <dgm:prSet/>
      <dgm:spPr/>
      <dgm:t>
        <a:bodyPr/>
        <a:lstStyle/>
        <a:p>
          <a:endParaRPr lang="en-ZA"/>
        </a:p>
      </dgm:t>
    </dgm:pt>
    <dgm:pt modelId="{716EA109-7AE7-448F-9D33-8227B816D3A3}">
      <dgm:prSet phldrT="[Text]"/>
      <dgm:spPr/>
      <dgm:t>
        <a:bodyPr/>
        <a:lstStyle/>
        <a:p>
          <a:r>
            <a:rPr lang="en-ZA" dirty="0" smtClean="0"/>
            <a:t>Lack of understanding of SCM processes by officials</a:t>
          </a:r>
          <a:endParaRPr lang="en-ZA" dirty="0"/>
        </a:p>
      </dgm:t>
    </dgm:pt>
    <dgm:pt modelId="{DCB2A168-4D2F-40F4-8F96-2C923D45D4C4}" type="parTrans" cxnId="{B114E001-A5D1-4E16-84C3-B22A0EE06299}">
      <dgm:prSet/>
      <dgm:spPr/>
      <dgm:t>
        <a:bodyPr/>
        <a:lstStyle/>
        <a:p>
          <a:endParaRPr lang="en-ZA"/>
        </a:p>
      </dgm:t>
    </dgm:pt>
    <dgm:pt modelId="{F613A3B5-7D75-427B-94AC-B16453C5E404}" type="sibTrans" cxnId="{B114E001-A5D1-4E16-84C3-B22A0EE06299}">
      <dgm:prSet/>
      <dgm:spPr/>
      <dgm:t>
        <a:bodyPr/>
        <a:lstStyle/>
        <a:p>
          <a:endParaRPr lang="en-ZA"/>
        </a:p>
      </dgm:t>
    </dgm:pt>
    <dgm:pt modelId="{44A154BE-00A6-4C27-A238-94F88778E977}">
      <dgm:prSet/>
      <dgm:spPr/>
      <dgm:t>
        <a:bodyPr/>
        <a:lstStyle/>
        <a:p>
          <a:r>
            <a:rPr lang="en-ZA" dirty="0" smtClean="0"/>
            <a:t>No creditor reconciliations</a:t>
          </a:r>
          <a:endParaRPr lang="en-ZA" dirty="0"/>
        </a:p>
      </dgm:t>
    </dgm:pt>
    <dgm:pt modelId="{C3213C6E-2A87-4C0E-85EF-25766B09FA47}" type="parTrans" cxnId="{A63CEFE6-0423-4680-8604-289147B321AE}">
      <dgm:prSet/>
      <dgm:spPr/>
      <dgm:t>
        <a:bodyPr/>
        <a:lstStyle/>
        <a:p>
          <a:endParaRPr lang="en-ZA"/>
        </a:p>
      </dgm:t>
    </dgm:pt>
    <dgm:pt modelId="{B2DC9E8A-AA4E-41E3-80A5-9DFD440AC568}" type="sibTrans" cxnId="{A63CEFE6-0423-4680-8604-289147B321AE}">
      <dgm:prSet/>
      <dgm:spPr/>
      <dgm:t>
        <a:bodyPr/>
        <a:lstStyle/>
        <a:p>
          <a:endParaRPr lang="en-ZA"/>
        </a:p>
      </dgm:t>
    </dgm:pt>
    <dgm:pt modelId="{C49AA3B5-2BF8-4EF0-91C2-C7E95E67F518}">
      <dgm:prSet/>
      <dgm:spPr/>
      <dgm:t>
        <a:bodyPr/>
        <a:lstStyle/>
        <a:p>
          <a:r>
            <a:rPr lang="en-ZA" dirty="0" smtClean="0"/>
            <a:t>No raising of accruals</a:t>
          </a:r>
          <a:endParaRPr lang="en-ZA" dirty="0"/>
        </a:p>
      </dgm:t>
    </dgm:pt>
    <dgm:pt modelId="{C5B136D4-96DA-4ABF-9525-4E0D4EFA3CFE}" type="parTrans" cxnId="{DDF7AC84-2CCF-40C5-9EE7-76FD83A4D88F}">
      <dgm:prSet/>
      <dgm:spPr/>
      <dgm:t>
        <a:bodyPr/>
        <a:lstStyle/>
        <a:p>
          <a:endParaRPr lang="en-ZA"/>
        </a:p>
      </dgm:t>
    </dgm:pt>
    <dgm:pt modelId="{A00251D4-6E83-4322-A923-2526716C1029}" type="sibTrans" cxnId="{DDF7AC84-2CCF-40C5-9EE7-76FD83A4D88F}">
      <dgm:prSet/>
      <dgm:spPr/>
      <dgm:t>
        <a:bodyPr/>
        <a:lstStyle/>
        <a:p>
          <a:endParaRPr lang="en-ZA"/>
        </a:p>
      </dgm:t>
    </dgm:pt>
    <dgm:pt modelId="{DDD8C7F6-B014-4E74-A3AA-D2C616409220}">
      <dgm:prSet phldrT="[Text]"/>
      <dgm:spPr/>
      <dgm:t>
        <a:bodyPr/>
        <a:lstStyle/>
        <a:p>
          <a:r>
            <a:rPr lang="en-ZA" dirty="0" smtClean="0"/>
            <a:t>Inadequate filing system</a:t>
          </a:r>
          <a:endParaRPr lang="en-ZA" dirty="0"/>
        </a:p>
      </dgm:t>
    </dgm:pt>
    <dgm:pt modelId="{1BCDDE6D-AA57-4AEA-AC42-30D9AD434988}" type="parTrans" cxnId="{ABF66091-089E-4769-9F4D-F6D3ED28C03A}">
      <dgm:prSet/>
      <dgm:spPr/>
      <dgm:t>
        <a:bodyPr/>
        <a:lstStyle/>
        <a:p>
          <a:endParaRPr lang="en-ZA"/>
        </a:p>
      </dgm:t>
    </dgm:pt>
    <dgm:pt modelId="{C92DE442-0066-4934-B162-3EE73308071B}" type="sibTrans" cxnId="{ABF66091-089E-4769-9F4D-F6D3ED28C03A}">
      <dgm:prSet/>
      <dgm:spPr/>
      <dgm:t>
        <a:bodyPr/>
        <a:lstStyle/>
        <a:p>
          <a:endParaRPr lang="en-ZA"/>
        </a:p>
      </dgm:t>
    </dgm:pt>
    <dgm:pt modelId="{B1C2D68C-24C1-43F0-9A97-A4B49F4CDD9A}" type="pres">
      <dgm:prSet presAssocID="{2E706092-EFF6-440C-B630-036BA424E5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870037FE-C8FE-49D5-B2D2-23CCDDC6EBEA}" type="pres">
      <dgm:prSet presAssocID="{D009B17A-5ABC-4CBC-AC9F-F6DBFD236FB7}" presName="composite" presStyleCnt="0"/>
      <dgm:spPr/>
    </dgm:pt>
    <dgm:pt modelId="{39BD9556-FA28-4B24-8911-1A0FFE1B356E}" type="pres">
      <dgm:prSet presAssocID="{D009B17A-5ABC-4CBC-AC9F-F6DBFD236FB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3A98EB7-C810-42B8-8E32-75634A1D9EB0}" type="pres">
      <dgm:prSet presAssocID="{D009B17A-5ABC-4CBC-AC9F-F6DBFD236FB7}" presName="desTx" presStyleLbl="alignAccFollowNode1" presStyleIdx="0" presStyleCnt="4" custLinFactNeighborY="-44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E501C75-514C-4053-8476-11119EFB2A63}" type="pres">
      <dgm:prSet presAssocID="{DA3DD43E-317F-45BB-937A-132A1DDD82C2}" presName="space" presStyleCnt="0"/>
      <dgm:spPr/>
    </dgm:pt>
    <dgm:pt modelId="{EE97DAA0-9091-47BB-BE9C-ED0D4F309E98}" type="pres">
      <dgm:prSet presAssocID="{81044214-8732-40AD-974F-7135399AE215}" presName="composite" presStyleCnt="0"/>
      <dgm:spPr/>
    </dgm:pt>
    <dgm:pt modelId="{4495CA3E-C5CF-4A08-B7FD-CC5CEE7985AA}" type="pres">
      <dgm:prSet presAssocID="{81044214-8732-40AD-974F-7135399AE21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5BA06FE-9F27-4084-A2D4-2D6C62AB6565}" type="pres">
      <dgm:prSet presAssocID="{81044214-8732-40AD-974F-7135399AE215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7EFF9F6-B01F-4908-A8F0-FB5D5F774AB4}" type="pres">
      <dgm:prSet presAssocID="{346C0649-9178-4B81-B163-ECCD035B3471}" presName="space" presStyleCnt="0"/>
      <dgm:spPr/>
    </dgm:pt>
    <dgm:pt modelId="{3C31ADA2-E588-433C-9DF0-E52176C369B5}" type="pres">
      <dgm:prSet presAssocID="{277182D8-E01F-48B3-AD9B-AC067E54E5B8}" presName="composite" presStyleCnt="0"/>
      <dgm:spPr/>
    </dgm:pt>
    <dgm:pt modelId="{B5B90518-33EC-4C69-8376-DBC6C2D2E764}" type="pres">
      <dgm:prSet presAssocID="{277182D8-E01F-48B3-AD9B-AC067E54E5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B76E4E7-71F3-4914-A03D-302047809EA2}" type="pres">
      <dgm:prSet presAssocID="{277182D8-E01F-48B3-AD9B-AC067E54E5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027A63C-7FD1-4F7C-B86C-F7A822D86473}" type="pres">
      <dgm:prSet presAssocID="{0BD61CB7-FE34-4C53-8DBE-472AA67A6824}" presName="space" presStyleCnt="0"/>
      <dgm:spPr/>
    </dgm:pt>
    <dgm:pt modelId="{77B29D6C-E08C-499C-9E7B-A72AA91F95DC}" type="pres">
      <dgm:prSet presAssocID="{587C2B93-2621-4A8A-AC7D-12795EC19CD4}" presName="composite" presStyleCnt="0"/>
      <dgm:spPr/>
    </dgm:pt>
    <dgm:pt modelId="{D28548C0-FE37-412A-8D04-59322305A65A}" type="pres">
      <dgm:prSet presAssocID="{587C2B93-2621-4A8A-AC7D-12795EC19CD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5FB8328-457E-4239-84BA-9BBE59DDC518}" type="pres">
      <dgm:prSet presAssocID="{587C2B93-2621-4A8A-AC7D-12795EC19CD4}" presName="desTx" presStyleLbl="alignAccFollowNode1" presStyleIdx="3" presStyleCnt="4" custLinFactNeighborX="-607" custLinFactNeighborY="-315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DDF7AC84-2CCF-40C5-9EE7-76FD83A4D88F}" srcId="{587C2B93-2621-4A8A-AC7D-12795EC19CD4}" destId="{C49AA3B5-2BF8-4EF0-91C2-C7E95E67F518}" srcOrd="2" destOrd="0" parTransId="{C5B136D4-96DA-4ABF-9525-4E0D4EFA3CFE}" sibTransId="{A00251D4-6E83-4322-A923-2526716C1029}"/>
    <dgm:cxn modelId="{CA4470EB-3CAC-4D66-BA55-D4F48715C197}" type="presOf" srcId="{716EA109-7AE7-448F-9D33-8227B816D3A3}" destId="{13A98EB7-C810-42B8-8E32-75634A1D9EB0}" srcOrd="0" destOrd="2" presId="urn:microsoft.com/office/officeart/2005/8/layout/hList1"/>
    <dgm:cxn modelId="{C2BF2CCE-FADF-4212-9866-8AA8D0F4D218}" type="presOf" srcId="{2E706092-EFF6-440C-B630-036BA424E558}" destId="{B1C2D68C-24C1-43F0-9A97-A4B49F4CDD9A}" srcOrd="0" destOrd="0" presId="urn:microsoft.com/office/officeart/2005/8/layout/hList1"/>
    <dgm:cxn modelId="{B114E001-A5D1-4E16-84C3-B22A0EE06299}" srcId="{D009B17A-5ABC-4CBC-AC9F-F6DBFD236FB7}" destId="{716EA109-7AE7-448F-9D33-8227B816D3A3}" srcOrd="2" destOrd="0" parTransId="{DCB2A168-4D2F-40F4-8F96-2C923D45D4C4}" sibTransId="{F613A3B5-7D75-427B-94AC-B16453C5E404}"/>
    <dgm:cxn modelId="{A63CEFE6-0423-4680-8604-289147B321AE}" srcId="{587C2B93-2621-4A8A-AC7D-12795EC19CD4}" destId="{44A154BE-00A6-4C27-A238-94F88778E977}" srcOrd="1" destOrd="0" parTransId="{C3213C6E-2A87-4C0E-85EF-25766B09FA47}" sibTransId="{B2DC9E8A-AA4E-41E3-80A5-9DFD440AC568}"/>
    <dgm:cxn modelId="{8FB3524E-18A4-41A0-BD5C-D53299406ACA}" srcId="{277182D8-E01F-48B3-AD9B-AC067E54E5B8}" destId="{F5A09067-534B-4E73-8E1C-110CD3D95663}" srcOrd="3" destOrd="0" parTransId="{B007CC29-776A-47E9-8ADF-F576905BAFEB}" sibTransId="{0E79549E-CC54-40CF-9058-4B65A54F942E}"/>
    <dgm:cxn modelId="{2C073A3A-F504-4D01-BA98-2AAF87967801}" type="presOf" srcId="{DDD8C7F6-B014-4E74-A3AA-D2C616409220}" destId="{DB76E4E7-71F3-4914-A03D-302047809EA2}" srcOrd="0" destOrd="1" presId="urn:microsoft.com/office/officeart/2005/8/layout/hList1"/>
    <dgm:cxn modelId="{7AA5AB8E-F6CA-432E-A202-9436B13ABC32}" srcId="{587C2B93-2621-4A8A-AC7D-12795EC19CD4}" destId="{6D57762A-96CB-494F-9582-F4B92962F3FE}" srcOrd="3" destOrd="0" parTransId="{BBBD8A6A-9C69-4274-9C2B-F8A9C4253DE2}" sibTransId="{B4B461CA-59F8-4C95-A206-D54D9F960E05}"/>
    <dgm:cxn modelId="{7FA9C1F5-9228-4DEE-B556-D94AA926B4DC}" srcId="{D009B17A-5ABC-4CBC-AC9F-F6DBFD236FB7}" destId="{15365540-77B7-4AAD-8B79-63761B179371}" srcOrd="1" destOrd="0" parTransId="{7A618385-C3CF-473A-90F9-9BD9E1F2AB01}" sibTransId="{D2FF398E-32B6-4649-B71F-2D88F9A55E07}"/>
    <dgm:cxn modelId="{A6CD99EB-9A00-49A7-BE31-762BA38DB641}" type="presOf" srcId="{889F69C6-22D7-4F1E-847E-3A819D4BDF7D}" destId="{75FB8328-457E-4239-84BA-9BBE59DDC518}" srcOrd="0" destOrd="0" presId="urn:microsoft.com/office/officeart/2005/8/layout/hList1"/>
    <dgm:cxn modelId="{4192CC67-019D-4789-8E28-98499A1D038C}" type="presOf" srcId="{0AB10FE7-B5AB-426C-B716-941A50E1C7D7}" destId="{DB76E4E7-71F3-4914-A03D-302047809EA2}" srcOrd="0" destOrd="2" presId="urn:microsoft.com/office/officeart/2005/8/layout/hList1"/>
    <dgm:cxn modelId="{ABF66091-089E-4769-9F4D-F6D3ED28C03A}" srcId="{277182D8-E01F-48B3-AD9B-AC067E54E5B8}" destId="{DDD8C7F6-B014-4E74-A3AA-D2C616409220}" srcOrd="1" destOrd="0" parTransId="{1BCDDE6D-AA57-4AEA-AC42-30D9AD434988}" sibTransId="{C92DE442-0066-4934-B162-3EE73308071B}"/>
    <dgm:cxn modelId="{12A36CA9-756C-42BE-85D4-2AEB034E7126}" srcId="{2E706092-EFF6-440C-B630-036BA424E558}" destId="{81044214-8732-40AD-974F-7135399AE215}" srcOrd="1" destOrd="0" parTransId="{437F4F08-7C9B-4C7E-8772-0BCEE5C34D22}" sibTransId="{346C0649-9178-4B81-B163-ECCD035B3471}"/>
    <dgm:cxn modelId="{17DE7B7C-89A7-455F-82FF-D38AC9CAF886}" srcId="{81044214-8732-40AD-974F-7135399AE215}" destId="{B024CF19-3EF6-4D22-9708-57FF4025C318}" srcOrd="0" destOrd="0" parTransId="{3D0653FA-3F72-40FA-8136-2C81A966AAAC}" sibTransId="{93202B2F-A8FB-4DA4-AAE1-62B813D0A71E}"/>
    <dgm:cxn modelId="{05F77D13-617A-42F1-A2AF-910D0F4B9D02}" type="presOf" srcId="{249599A8-B47D-4414-84AD-BB2879AD35AD}" destId="{DB76E4E7-71F3-4914-A03D-302047809EA2}" srcOrd="0" destOrd="0" presId="urn:microsoft.com/office/officeart/2005/8/layout/hList1"/>
    <dgm:cxn modelId="{BB6A4407-AE1B-49ED-B5EC-05CAF8155057}" type="presOf" srcId="{1452C8A4-6D3E-4A3E-99F7-61868A860AB8}" destId="{13A98EB7-C810-42B8-8E32-75634A1D9EB0}" srcOrd="0" destOrd="0" presId="urn:microsoft.com/office/officeart/2005/8/layout/hList1"/>
    <dgm:cxn modelId="{FB0B4BB8-B033-4FC8-B937-6D064628401A}" type="presOf" srcId="{C49AA3B5-2BF8-4EF0-91C2-C7E95E67F518}" destId="{75FB8328-457E-4239-84BA-9BBE59DDC518}" srcOrd="0" destOrd="2" presId="urn:microsoft.com/office/officeart/2005/8/layout/hList1"/>
    <dgm:cxn modelId="{8E162482-CB03-499C-A648-FD28088C744C}" srcId="{587C2B93-2621-4A8A-AC7D-12795EC19CD4}" destId="{889F69C6-22D7-4F1E-847E-3A819D4BDF7D}" srcOrd="0" destOrd="0" parTransId="{F36A9388-AE46-4174-BCB0-0BC20F27C0C7}" sibTransId="{36080A7D-EB41-4CDF-BF45-01C144C1FA7E}"/>
    <dgm:cxn modelId="{4B12FA97-2B6A-4A99-8453-E6D8C287B9B9}" type="presOf" srcId="{D009B17A-5ABC-4CBC-AC9F-F6DBFD236FB7}" destId="{39BD9556-FA28-4B24-8911-1A0FFE1B356E}" srcOrd="0" destOrd="0" presId="urn:microsoft.com/office/officeart/2005/8/layout/hList1"/>
    <dgm:cxn modelId="{17A99403-4358-47E3-A9BD-505048A899CD}" type="presOf" srcId="{81044214-8732-40AD-974F-7135399AE215}" destId="{4495CA3E-C5CF-4A08-B7FD-CC5CEE7985AA}" srcOrd="0" destOrd="0" presId="urn:microsoft.com/office/officeart/2005/8/layout/hList1"/>
    <dgm:cxn modelId="{0959C013-890C-43C1-B902-26279FB030AE}" srcId="{2E706092-EFF6-440C-B630-036BA424E558}" destId="{D009B17A-5ABC-4CBC-AC9F-F6DBFD236FB7}" srcOrd="0" destOrd="0" parTransId="{801000B5-9467-4850-A147-2854443D7CC6}" sibTransId="{DA3DD43E-317F-45BB-937A-132A1DDD82C2}"/>
    <dgm:cxn modelId="{28B9FEED-D75D-44CE-9DF3-F9259D2F01E7}" type="presOf" srcId="{F5A09067-534B-4E73-8E1C-110CD3D95663}" destId="{DB76E4E7-71F3-4914-A03D-302047809EA2}" srcOrd="0" destOrd="3" presId="urn:microsoft.com/office/officeart/2005/8/layout/hList1"/>
    <dgm:cxn modelId="{6AF71897-1BE6-49CB-B2A4-3BA6A814D41F}" srcId="{277182D8-E01F-48B3-AD9B-AC067E54E5B8}" destId="{249599A8-B47D-4414-84AD-BB2879AD35AD}" srcOrd="0" destOrd="0" parTransId="{7158837B-D6AC-40CA-9AEC-091607CE539F}" sibTransId="{708E8784-9E78-4AA3-ACB3-53AF2A7E40F3}"/>
    <dgm:cxn modelId="{228DD0DA-5A0E-428F-99A6-31AB5F553B9A}" srcId="{D009B17A-5ABC-4CBC-AC9F-F6DBFD236FB7}" destId="{1452C8A4-6D3E-4A3E-99F7-61868A860AB8}" srcOrd="0" destOrd="0" parTransId="{A16CF241-846C-43BF-8286-D9F0CBAEEF81}" sibTransId="{D3AB59C2-46A2-4447-B6BC-D27680B7AC8B}"/>
    <dgm:cxn modelId="{3A34EE04-0E86-45F0-87B3-58AEAD1C4A4E}" type="presOf" srcId="{587C2B93-2621-4A8A-AC7D-12795EC19CD4}" destId="{D28548C0-FE37-412A-8D04-59322305A65A}" srcOrd="0" destOrd="0" presId="urn:microsoft.com/office/officeart/2005/8/layout/hList1"/>
    <dgm:cxn modelId="{F27CFAB0-78E6-4CBE-8D2D-71ECF41F077C}" srcId="{277182D8-E01F-48B3-AD9B-AC067E54E5B8}" destId="{0AB10FE7-B5AB-426C-B716-941A50E1C7D7}" srcOrd="2" destOrd="0" parTransId="{E170BFD1-AFFB-411E-B2DA-AD3BE31681B1}" sibTransId="{8A13605E-A264-4D84-965A-0EF8A2F619D1}"/>
    <dgm:cxn modelId="{33E5DE4D-F0FA-470A-BBDB-D908FD90CA9E}" type="presOf" srcId="{44A154BE-00A6-4C27-A238-94F88778E977}" destId="{75FB8328-457E-4239-84BA-9BBE59DDC518}" srcOrd="0" destOrd="1" presId="urn:microsoft.com/office/officeart/2005/8/layout/hList1"/>
    <dgm:cxn modelId="{8F861BD8-D17A-4827-BB14-E3613BD839D3}" srcId="{2E706092-EFF6-440C-B630-036BA424E558}" destId="{587C2B93-2621-4A8A-AC7D-12795EC19CD4}" srcOrd="3" destOrd="0" parTransId="{4AE509F9-E5C1-4A01-85B5-7CE0AB768070}" sibTransId="{D1BDF2E4-B079-4875-9626-3D4A83ADDE60}"/>
    <dgm:cxn modelId="{CB60BE89-3B45-4606-A44A-7D412A559E57}" type="presOf" srcId="{277182D8-E01F-48B3-AD9B-AC067E54E5B8}" destId="{B5B90518-33EC-4C69-8376-DBC6C2D2E764}" srcOrd="0" destOrd="0" presId="urn:microsoft.com/office/officeart/2005/8/layout/hList1"/>
    <dgm:cxn modelId="{A2826043-8470-46FE-83A7-DDBC9A34B3FA}" type="presOf" srcId="{15365540-77B7-4AAD-8B79-63761B179371}" destId="{13A98EB7-C810-42B8-8E32-75634A1D9EB0}" srcOrd="0" destOrd="1" presId="urn:microsoft.com/office/officeart/2005/8/layout/hList1"/>
    <dgm:cxn modelId="{B9E7521B-A45E-4995-B212-AD7233F0A51D}" type="presOf" srcId="{B024CF19-3EF6-4D22-9708-57FF4025C318}" destId="{05BA06FE-9F27-4084-A2D4-2D6C62AB6565}" srcOrd="0" destOrd="0" presId="urn:microsoft.com/office/officeart/2005/8/layout/hList1"/>
    <dgm:cxn modelId="{AF2FB562-6874-45E7-8920-6C9F034E89A8}" srcId="{2E706092-EFF6-440C-B630-036BA424E558}" destId="{277182D8-E01F-48B3-AD9B-AC067E54E5B8}" srcOrd="2" destOrd="0" parTransId="{116FCE5B-6A6E-46D9-A887-EE3EDA2EF0D2}" sibTransId="{0BD61CB7-FE34-4C53-8DBE-472AA67A6824}"/>
    <dgm:cxn modelId="{46CDDDE9-F7A0-4193-9D51-ADB7DA75A045}" type="presOf" srcId="{6D57762A-96CB-494F-9582-F4B92962F3FE}" destId="{75FB8328-457E-4239-84BA-9BBE59DDC518}" srcOrd="0" destOrd="3" presId="urn:microsoft.com/office/officeart/2005/8/layout/hList1"/>
    <dgm:cxn modelId="{004BE401-5904-44A1-BAC6-AD41D3D36AA4}" type="presParOf" srcId="{B1C2D68C-24C1-43F0-9A97-A4B49F4CDD9A}" destId="{870037FE-C8FE-49D5-B2D2-23CCDDC6EBEA}" srcOrd="0" destOrd="0" presId="urn:microsoft.com/office/officeart/2005/8/layout/hList1"/>
    <dgm:cxn modelId="{0F7D293E-E51E-4034-BA1F-0428B3312FE1}" type="presParOf" srcId="{870037FE-C8FE-49D5-B2D2-23CCDDC6EBEA}" destId="{39BD9556-FA28-4B24-8911-1A0FFE1B356E}" srcOrd="0" destOrd="0" presId="urn:microsoft.com/office/officeart/2005/8/layout/hList1"/>
    <dgm:cxn modelId="{BA66667C-67DE-43A0-B9AF-596BB97DEFFB}" type="presParOf" srcId="{870037FE-C8FE-49D5-B2D2-23CCDDC6EBEA}" destId="{13A98EB7-C810-42B8-8E32-75634A1D9EB0}" srcOrd="1" destOrd="0" presId="urn:microsoft.com/office/officeart/2005/8/layout/hList1"/>
    <dgm:cxn modelId="{F074D149-811E-4A56-AA5D-2A9AC35D103C}" type="presParOf" srcId="{B1C2D68C-24C1-43F0-9A97-A4B49F4CDD9A}" destId="{8E501C75-514C-4053-8476-11119EFB2A63}" srcOrd="1" destOrd="0" presId="urn:microsoft.com/office/officeart/2005/8/layout/hList1"/>
    <dgm:cxn modelId="{35108183-1CD7-40B0-BCDA-49C869522E86}" type="presParOf" srcId="{B1C2D68C-24C1-43F0-9A97-A4B49F4CDD9A}" destId="{EE97DAA0-9091-47BB-BE9C-ED0D4F309E98}" srcOrd="2" destOrd="0" presId="urn:microsoft.com/office/officeart/2005/8/layout/hList1"/>
    <dgm:cxn modelId="{1C18E28D-B9BC-4F43-B7DD-6C6664F0EC41}" type="presParOf" srcId="{EE97DAA0-9091-47BB-BE9C-ED0D4F309E98}" destId="{4495CA3E-C5CF-4A08-B7FD-CC5CEE7985AA}" srcOrd="0" destOrd="0" presId="urn:microsoft.com/office/officeart/2005/8/layout/hList1"/>
    <dgm:cxn modelId="{2B04C1F3-793F-4004-8BE4-1DCB4E044A27}" type="presParOf" srcId="{EE97DAA0-9091-47BB-BE9C-ED0D4F309E98}" destId="{05BA06FE-9F27-4084-A2D4-2D6C62AB6565}" srcOrd="1" destOrd="0" presId="urn:microsoft.com/office/officeart/2005/8/layout/hList1"/>
    <dgm:cxn modelId="{5CB3A8AF-8512-4CB9-81FA-64B64F431484}" type="presParOf" srcId="{B1C2D68C-24C1-43F0-9A97-A4B49F4CDD9A}" destId="{A7EFF9F6-B01F-4908-A8F0-FB5D5F774AB4}" srcOrd="3" destOrd="0" presId="urn:microsoft.com/office/officeart/2005/8/layout/hList1"/>
    <dgm:cxn modelId="{5A32F649-59D8-4AD6-B33F-A46A5B0F8F5F}" type="presParOf" srcId="{B1C2D68C-24C1-43F0-9A97-A4B49F4CDD9A}" destId="{3C31ADA2-E588-433C-9DF0-E52176C369B5}" srcOrd="4" destOrd="0" presId="urn:microsoft.com/office/officeart/2005/8/layout/hList1"/>
    <dgm:cxn modelId="{7884FBC2-ABC6-47BD-BBEC-A9C80A28FF74}" type="presParOf" srcId="{3C31ADA2-E588-433C-9DF0-E52176C369B5}" destId="{B5B90518-33EC-4C69-8376-DBC6C2D2E764}" srcOrd="0" destOrd="0" presId="urn:microsoft.com/office/officeart/2005/8/layout/hList1"/>
    <dgm:cxn modelId="{426AF0E8-86CE-4F55-AE1F-8347F4643D38}" type="presParOf" srcId="{3C31ADA2-E588-433C-9DF0-E52176C369B5}" destId="{DB76E4E7-71F3-4914-A03D-302047809EA2}" srcOrd="1" destOrd="0" presId="urn:microsoft.com/office/officeart/2005/8/layout/hList1"/>
    <dgm:cxn modelId="{205BCE81-FCE2-4C27-BDA6-686279A74FA2}" type="presParOf" srcId="{B1C2D68C-24C1-43F0-9A97-A4B49F4CDD9A}" destId="{1027A63C-7FD1-4F7C-B86C-F7A822D86473}" srcOrd="5" destOrd="0" presId="urn:microsoft.com/office/officeart/2005/8/layout/hList1"/>
    <dgm:cxn modelId="{BFCF61B3-2834-4408-8E6D-9FCE04A848E6}" type="presParOf" srcId="{B1C2D68C-24C1-43F0-9A97-A4B49F4CDD9A}" destId="{77B29D6C-E08C-499C-9E7B-A72AA91F95DC}" srcOrd="6" destOrd="0" presId="urn:microsoft.com/office/officeart/2005/8/layout/hList1"/>
    <dgm:cxn modelId="{794C5376-EE99-4A3B-A2E1-AB2976B6E82B}" type="presParOf" srcId="{77B29D6C-E08C-499C-9E7B-A72AA91F95DC}" destId="{D28548C0-FE37-412A-8D04-59322305A65A}" srcOrd="0" destOrd="0" presId="urn:microsoft.com/office/officeart/2005/8/layout/hList1"/>
    <dgm:cxn modelId="{AAFD7075-AE58-40CF-B039-3776898CCC92}" type="presParOf" srcId="{77B29D6C-E08C-499C-9E7B-A72AA91F95DC}" destId="{75FB8328-457E-4239-84BA-9BBE59DDC51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91B40-ABEB-43F6-AD89-567BA74730BD}">
      <dsp:nvSpPr>
        <dsp:cNvPr id="0" name=""/>
        <dsp:cNvSpPr/>
      </dsp:nvSpPr>
      <dsp:spPr>
        <a:xfrm>
          <a:off x="2" y="0"/>
          <a:ext cx="9143995" cy="6448127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74CF30-C7FB-47A2-A4E8-B62C30BBD8B0}">
      <dsp:nvSpPr>
        <dsp:cNvPr id="0" name=""/>
        <dsp:cNvSpPr/>
      </dsp:nvSpPr>
      <dsp:spPr>
        <a:xfrm>
          <a:off x="2678" y="1327372"/>
          <a:ext cx="1612701" cy="379338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Accounting officers were proactive in driving action plans to improve the financial control environment and to instil a culture of good financial governance and compliance with legislation.</a:t>
          </a:r>
        </a:p>
        <a:p>
          <a:pPr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kern="1200" dirty="0"/>
        </a:p>
      </dsp:txBody>
      <dsp:txXfrm>
        <a:off x="81404" y="1406098"/>
        <a:ext cx="1455249" cy="3635929"/>
      </dsp:txXfrm>
    </dsp:sp>
    <dsp:sp modelId="{C6B5396A-83F5-4F7D-A389-9D1C02120147}">
      <dsp:nvSpPr>
        <dsp:cNvPr id="0" name=""/>
        <dsp:cNvSpPr/>
      </dsp:nvSpPr>
      <dsp:spPr>
        <a:xfrm>
          <a:off x="1884164" y="1327372"/>
          <a:ext cx="1612701" cy="3793381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Executive authorities and accounting officers set a tone of zero tolerance for non-performance and held staff accountable. </a:t>
          </a:r>
        </a:p>
        <a:p>
          <a:pPr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kern="1200" dirty="0"/>
        </a:p>
      </dsp:txBody>
      <dsp:txXfrm>
        <a:off x="1962890" y="1406098"/>
        <a:ext cx="1455249" cy="3635929"/>
      </dsp:txXfrm>
    </dsp:sp>
    <dsp:sp modelId="{D0FD6390-E0C9-4D27-92D6-CBA59E432DB6}">
      <dsp:nvSpPr>
        <dsp:cNvPr id="0" name=""/>
        <dsp:cNvSpPr/>
      </dsp:nvSpPr>
      <dsp:spPr>
        <a:xfrm>
          <a:off x="3765649" y="1327372"/>
          <a:ext cx="1612701" cy="3793381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Robust and proactive audit committees and internal audit units dealt effectively with matters regarding implementing and monitoring action plans to address recurring findings and the commitments made</a:t>
          </a:r>
          <a:endParaRPr lang="en-ZA" sz="1400" kern="1200" dirty="0"/>
        </a:p>
      </dsp:txBody>
      <dsp:txXfrm>
        <a:off x="3844375" y="1406098"/>
        <a:ext cx="1455249" cy="3635929"/>
      </dsp:txXfrm>
    </dsp:sp>
    <dsp:sp modelId="{DB57AD7C-AB1C-4BD8-83CF-3C141B251691}">
      <dsp:nvSpPr>
        <dsp:cNvPr id="0" name=""/>
        <dsp:cNvSpPr/>
      </dsp:nvSpPr>
      <dsp:spPr>
        <a:xfrm>
          <a:off x="5647134" y="1327372"/>
          <a:ext cx="1612701" cy="3793381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Accounting officers and senior management successfully implemented basic internal controls and disciplines by preparing regular and accurate financial statements and performance reports</a:t>
          </a:r>
          <a:endParaRPr lang="en-ZA" sz="1400" kern="1200" dirty="0"/>
        </a:p>
      </dsp:txBody>
      <dsp:txXfrm>
        <a:off x="5725860" y="1406098"/>
        <a:ext cx="1455249" cy="3635929"/>
      </dsp:txXfrm>
    </dsp:sp>
    <dsp:sp modelId="{4A3CC552-DD2E-4A24-98B9-181C25E9869E}">
      <dsp:nvSpPr>
        <dsp:cNvPr id="0" name=""/>
        <dsp:cNvSpPr/>
      </dsp:nvSpPr>
      <dsp:spPr>
        <a:xfrm>
          <a:off x="7528619" y="1327372"/>
          <a:ext cx="1612701" cy="3793381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Stability at senior management level and within finance units, with the required level of technical competence and experience.</a:t>
          </a:r>
        </a:p>
        <a:p>
          <a:pPr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kern="1200" dirty="0"/>
        </a:p>
      </dsp:txBody>
      <dsp:txXfrm>
        <a:off x="7607345" y="1406098"/>
        <a:ext cx="1455249" cy="3635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1959B-5405-4AB5-AA06-44E95A0CCC35}">
      <dsp:nvSpPr>
        <dsp:cNvPr id="0" name=""/>
        <dsp:cNvSpPr/>
      </dsp:nvSpPr>
      <dsp:spPr>
        <a:xfrm>
          <a:off x="1455905" y="731896"/>
          <a:ext cx="1354335" cy="880318"/>
        </a:xfrm>
        <a:prstGeom prst="round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Planning and budgeting</a:t>
          </a:r>
          <a:endParaRPr lang="en-ZA" sz="1400" b="1" kern="1200" dirty="0"/>
        </a:p>
      </dsp:txBody>
      <dsp:txXfrm>
        <a:off x="1498879" y="774870"/>
        <a:ext cx="1268387" cy="794370"/>
      </dsp:txXfrm>
    </dsp:sp>
    <dsp:sp modelId="{C7C52638-DA27-49CB-9666-CDAA4ED87E08}">
      <dsp:nvSpPr>
        <dsp:cNvPr id="0" name=""/>
        <dsp:cNvSpPr/>
      </dsp:nvSpPr>
      <dsp:spPr>
        <a:xfrm>
          <a:off x="678153" y="1172103"/>
          <a:ext cx="2911592" cy="2911592"/>
        </a:xfrm>
        <a:custGeom>
          <a:avLst/>
          <a:gdLst/>
          <a:ahLst/>
          <a:cxnLst/>
          <a:rect l="0" t="0" r="0" b="0"/>
          <a:pathLst>
            <a:path>
              <a:moveTo>
                <a:pt x="2319847" y="284148"/>
              </a:moveTo>
              <a:arcTo wR="1455796" hR="1455796" stAng="18384450" swAng="1638520"/>
            </a:path>
          </a:pathLst>
        </a:custGeom>
        <a:noFill/>
        <a:ln w="66675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765E6-7CF9-41B5-9D8B-5043728E1B9A}">
      <dsp:nvSpPr>
        <dsp:cNvPr id="0" name=""/>
        <dsp:cNvSpPr/>
      </dsp:nvSpPr>
      <dsp:spPr>
        <a:xfrm>
          <a:off x="2912864" y="2188740"/>
          <a:ext cx="1354335" cy="88031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Procurement</a:t>
          </a:r>
          <a:endParaRPr lang="en-ZA" sz="1400" b="1" kern="1200" dirty="0"/>
        </a:p>
      </dsp:txBody>
      <dsp:txXfrm>
        <a:off x="2955838" y="2231714"/>
        <a:ext cx="1268387" cy="794370"/>
      </dsp:txXfrm>
    </dsp:sp>
    <dsp:sp modelId="{6A1C415C-006D-47B2-B621-4AEE7C2EC9CE}">
      <dsp:nvSpPr>
        <dsp:cNvPr id="0" name=""/>
        <dsp:cNvSpPr/>
      </dsp:nvSpPr>
      <dsp:spPr>
        <a:xfrm>
          <a:off x="613445" y="1518154"/>
          <a:ext cx="2911592" cy="2911592"/>
        </a:xfrm>
        <a:custGeom>
          <a:avLst/>
          <a:gdLst/>
          <a:ahLst/>
          <a:cxnLst/>
          <a:rect l="0" t="0" r="0" b="0"/>
          <a:pathLst>
            <a:path>
              <a:moveTo>
                <a:pt x="2880209" y="1756446"/>
              </a:moveTo>
              <a:arcTo wR="1455796" hR="1455796" stAng="715107" swAng="1526250"/>
            </a:path>
          </a:pathLst>
        </a:custGeom>
        <a:noFill/>
        <a:ln w="66675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DBD2E-4E9C-4838-BCB1-FBCCF2A0A58B}">
      <dsp:nvSpPr>
        <dsp:cNvPr id="0" name=""/>
        <dsp:cNvSpPr/>
      </dsp:nvSpPr>
      <dsp:spPr>
        <a:xfrm>
          <a:off x="1295395" y="3869439"/>
          <a:ext cx="1793709" cy="880318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rgbClr val="002060"/>
              </a:solidFill>
            </a:rPr>
            <a:t>Project </a:t>
          </a:r>
          <a:r>
            <a:rPr lang="en-ZA" sz="1400" b="1" kern="1200" dirty="0" smtClean="0">
              <a:solidFill>
                <a:srgbClr val="002060"/>
              </a:solidFill>
            </a:rPr>
            <a:t>Implementation </a:t>
          </a:r>
          <a:r>
            <a:rPr lang="en-ZA" sz="1400" b="1" kern="1200" dirty="0">
              <a:solidFill>
                <a:srgbClr val="002060"/>
              </a:solidFill>
            </a:rPr>
            <a:t>&amp; monitoring</a:t>
          </a:r>
        </a:p>
      </dsp:txBody>
      <dsp:txXfrm>
        <a:off x="1338369" y="3912413"/>
        <a:ext cx="1707761" cy="794370"/>
      </dsp:txXfrm>
    </dsp:sp>
    <dsp:sp modelId="{73669DDA-BA5C-44B7-8D1E-B1D5E2FB1D7D}">
      <dsp:nvSpPr>
        <dsp:cNvPr id="0" name=""/>
        <dsp:cNvSpPr/>
      </dsp:nvSpPr>
      <dsp:spPr>
        <a:xfrm>
          <a:off x="739779" y="1486924"/>
          <a:ext cx="2911592" cy="2911592"/>
        </a:xfrm>
        <a:custGeom>
          <a:avLst/>
          <a:gdLst/>
          <a:ahLst/>
          <a:cxnLst/>
          <a:rect l="0" t="0" r="0" b="0"/>
          <a:pathLst>
            <a:path>
              <a:moveTo>
                <a:pt x="385876" y="2443022"/>
              </a:moveTo>
              <a:arcTo wR="1455796" hR="1455796" stAng="8238118" swAng="1716761"/>
            </a:path>
          </a:pathLst>
        </a:custGeom>
        <a:noFill/>
        <a:ln w="66675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1919B-B1ED-4F9F-BB33-D02E9A8BBD01}">
      <dsp:nvSpPr>
        <dsp:cNvPr id="0" name=""/>
        <dsp:cNvSpPr/>
      </dsp:nvSpPr>
      <dsp:spPr>
        <a:xfrm>
          <a:off x="0" y="2188740"/>
          <a:ext cx="1354335" cy="88031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/>
            <a:t>Reporting &amp; oversight </a:t>
          </a:r>
        </a:p>
      </dsp:txBody>
      <dsp:txXfrm>
        <a:off x="42974" y="2231714"/>
        <a:ext cx="1268387" cy="794370"/>
      </dsp:txXfrm>
    </dsp:sp>
    <dsp:sp modelId="{75511ABD-5B21-4A64-B6CF-2AC5F1A8F0B8}">
      <dsp:nvSpPr>
        <dsp:cNvPr id="0" name=""/>
        <dsp:cNvSpPr/>
      </dsp:nvSpPr>
      <dsp:spPr>
        <a:xfrm>
          <a:off x="677453" y="1172103"/>
          <a:ext cx="2911592" cy="2911592"/>
        </a:xfrm>
        <a:custGeom>
          <a:avLst/>
          <a:gdLst/>
          <a:ahLst/>
          <a:cxnLst/>
          <a:rect l="0" t="0" r="0" b="0"/>
          <a:pathLst>
            <a:path>
              <a:moveTo>
                <a:pt x="150415" y="811340"/>
              </a:moveTo>
              <a:arcTo wR="1455796" hR="1455796" stAng="12376510" swAng="1636751"/>
            </a:path>
          </a:pathLst>
        </a:custGeom>
        <a:noFill/>
        <a:ln w="66675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D9556-FA28-4B24-8911-1A0FFE1B356E}">
      <dsp:nvSpPr>
        <dsp:cNvPr id="0" name=""/>
        <dsp:cNvSpPr/>
      </dsp:nvSpPr>
      <dsp:spPr>
        <a:xfrm>
          <a:off x="3180" y="26955"/>
          <a:ext cx="1912180" cy="5843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Irregular expenditure</a:t>
          </a:r>
          <a:endParaRPr lang="en-ZA" sz="1600" kern="1200" dirty="0"/>
        </a:p>
      </dsp:txBody>
      <dsp:txXfrm>
        <a:off x="3180" y="26955"/>
        <a:ext cx="1912180" cy="584329"/>
      </dsp:txXfrm>
    </dsp:sp>
    <dsp:sp modelId="{13A98EB7-C810-42B8-8E32-75634A1D9EB0}">
      <dsp:nvSpPr>
        <dsp:cNvPr id="0" name=""/>
        <dsp:cNvSpPr/>
      </dsp:nvSpPr>
      <dsp:spPr>
        <a:xfrm>
          <a:off x="3180" y="595937"/>
          <a:ext cx="1912180" cy="34257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System in place to track and report on irregular expenditure is deficient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Lack of understanding of what constitutes irregular expenditure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Lack of understanding of SCM processes by officials</a:t>
          </a:r>
          <a:endParaRPr lang="en-ZA" sz="1600" kern="1200" dirty="0"/>
        </a:p>
      </dsp:txBody>
      <dsp:txXfrm>
        <a:off x="3180" y="595937"/>
        <a:ext cx="1912180" cy="3425759"/>
      </dsp:txXfrm>
    </dsp:sp>
    <dsp:sp modelId="{4495CA3E-C5CF-4A08-B7FD-CC5CEE7985AA}">
      <dsp:nvSpPr>
        <dsp:cNvPr id="0" name=""/>
        <dsp:cNvSpPr/>
      </dsp:nvSpPr>
      <dsp:spPr>
        <a:xfrm>
          <a:off x="2183066" y="26955"/>
          <a:ext cx="1912180" cy="5843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PPE</a:t>
          </a:r>
          <a:endParaRPr lang="en-ZA" sz="1600" kern="1200" dirty="0"/>
        </a:p>
      </dsp:txBody>
      <dsp:txXfrm>
        <a:off x="2183066" y="26955"/>
        <a:ext cx="1912180" cy="584329"/>
      </dsp:txXfrm>
    </dsp:sp>
    <dsp:sp modelId="{05BA06FE-9F27-4084-A2D4-2D6C62AB6565}">
      <dsp:nvSpPr>
        <dsp:cNvPr id="0" name=""/>
        <dsp:cNvSpPr/>
      </dsp:nvSpPr>
      <dsp:spPr>
        <a:xfrm>
          <a:off x="2183066" y="611284"/>
          <a:ext cx="1912180" cy="342575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Asset accounting processes inadequate</a:t>
          </a:r>
          <a:endParaRPr lang="en-ZA" sz="1600" kern="1200" dirty="0"/>
        </a:p>
      </dsp:txBody>
      <dsp:txXfrm>
        <a:off x="2183066" y="611284"/>
        <a:ext cx="1912180" cy="3425759"/>
      </dsp:txXfrm>
    </dsp:sp>
    <dsp:sp modelId="{B5B90518-33EC-4C69-8376-DBC6C2D2E764}">
      <dsp:nvSpPr>
        <dsp:cNvPr id="0" name=""/>
        <dsp:cNvSpPr/>
      </dsp:nvSpPr>
      <dsp:spPr>
        <a:xfrm>
          <a:off x="4362952" y="26955"/>
          <a:ext cx="1912180" cy="5843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General and project expenditure</a:t>
          </a:r>
          <a:endParaRPr lang="en-ZA" sz="1600" kern="1200" dirty="0"/>
        </a:p>
      </dsp:txBody>
      <dsp:txXfrm>
        <a:off x="4362952" y="26955"/>
        <a:ext cx="1912180" cy="584329"/>
      </dsp:txXfrm>
    </dsp:sp>
    <dsp:sp modelId="{DB76E4E7-71F3-4914-A03D-302047809EA2}">
      <dsp:nvSpPr>
        <dsp:cNvPr id="0" name=""/>
        <dsp:cNvSpPr/>
      </dsp:nvSpPr>
      <dsp:spPr>
        <a:xfrm>
          <a:off x="4362952" y="611284"/>
          <a:ext cx="1912180" cy="342575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Accounting  for transactions inclusive of VAT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Inadequate filing system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600" kern="1200" dirty="0"/>
        </a:p>
      </dsp:txBody>
      <dsp:txXfrm>
        <a:off x="4362952" y="611284"/>
        <a:ext cx="1912180" cy="3425759"/>
      </dsp:txXfrm>
    </dsp:sp>
    <dsp:sp modelId="{D28548C0-FE37-412A-8D04-59322305A65A}">
      <dsp:nvSpPr>
        <dsp:cNvPr id="0" name=""/>
        <dsp:cNvSpPr/>
      </dsp:nvSpPr>
      <dsp:spPr>
        <a:xfrm>
          <a:off x="6542838" y="26955"/>
          <a:ext cx="1912180" cy="5843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Payables</a:t>
          </a:r>
          <a:endParaRPr lang="en-ZA" sz="1600" kern="1200" dirty="0"/>
        </a:p>
      </dsp:txBody>
      <dsp:txXfrm>
        <a:off x="6542838" y="26955"/>
        <a:ext cx="1912180" cy="584329"/>
      </dsp:txXfrm>
    </dsp:sp>
    <dsp:sp modelId="{75FB8328-457E-4239-84BA-9BBE59DDC518}">
      <dsp:nvSpPr>
        <dsp:cNvPr id="0" name=""/>
        <dsp:cNvSpPr/>
      </dsp:nvSpPr>
      <dsp:spPr>
        <a:xfrm>
          <a:off x="6531232" y="503064"/>
          <a:ext cx="1912180" cy="342575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Not accounting of payables on monthly basis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No creditor reconciliations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No raising of accruals</a:t>
          </a:r>
          <a:endParaRPr lang="en-Z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600" kern="1200" dirty="0"/>
        </a:p>
      </dsp:txBody>
      <dsp:txXfrm>
        <a:off x="6531232" y="503064"/>
        <a:ext cx="1912180" cy="3425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0.29774</cdr:x>
      <cdr:y>0.1808</cdr:y>
    </cdr:from>
    <cdr:to>
      <cdr:x>0.8132</cdr:x>
      <cdr:y>1</cdr:y>
    </cdr:to>
    <cdr:sp macro="" textlink="">
      <cdr:nvSpPr>
        <cdr:cNvPr id="2" name="Right Arrow 1"/>
        <cdr:cNvSpPr/>
      </cdr:nvSpPr>
      <cdr:spPr>
        <a:xfrm xmlns:a="http://schemas.openxmlformats.org/drawingml/2006/main">
          <a:off x="2200701" y="785308"/>
          <a:ext cx="3810000" cy="3558092"/>
        </a:xfrm>
        <a:prstGeom xmlns:a="http://schemas.openxmlformats.org/drawingml/2006/main" prst="rightArrow">
          <a:avLst>
            <a:gd name="adj1" fmla="val 100000"/>
            <a:gd name="adj2" fmla="val 50000"/>
          </a:avLst>
        </a:prstGeom>
        <a:solidFill xmlns:a="http://schemas.openxmlformats.org/drawingml/2006/main">
          <a:srgbClr val="A2C88D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ZA" sz="2400" dirty="0" smtClean="0">
              <a:solidFill>
                <a:srgbClr val="002060"/>
              </a:solidFill>
            </a:rPr>
            <a:t>These actions will result in credible financial and performance reports and positive audit outcomes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0.29774</cdr:x>
      <cdr:y>0.1808</cdr:y>
    </cdr:from>
    <cdr:to>
      <cdr:x>0.8132</cdr:x>
      <cdr:y>1</cdr:y>
    </cdr:to>
    <cdr:sp macro="" textlink="">
      <cdr:nvSpPr>
        <cdr:cNvPr id="2" name="Right Arrow 1"/>
        <cdr:cNvSpPr/>
      </cdr:nvSpPr>
      <cdr:spPr>
        <a:xfrm xmlns:a="http://schemas.openxmlformats.org/drawingml/2006/main">
          <a:off x="2200701" y="785308"/>
          <a:ext cx="3810000" cy="3558092"/>
        </a:xfrm>
        <a:prstGeom xmlns:a="http://schemas.openxmlformats.org/drawingml/2006/main" prst="rightArrow">
          <a:avLst>
            <a:gd name="adj1" fmla="val 100000"/>
            <a:gd name="adj2" fmla="val 50000"/>
          </a:avLst>
        </a:prstGeom>
        <a:solidFill xmlns:a="http://schemas.openxmlformats.org/drawingml/2006/main">
          <a:srgbClr val="A2C88D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ZA" sz="2400" dirty="0" smtClean="0">
              <a:solidFill>
                <a:srgbClr val="002060"/>
              </a:solidFill>
            </a:rPr>
            <a:t>These actions will improve the 2015-16 audit outcomes</a:t>
          </a:r>
          <a:endParaRPr lang="en-US" dirty="0"/>
        </a:p>
      </cdr:txBody>
    </cdr:sp>
  </cdr:relSizeAnchor>
  <cdr:relSizeAnchor xmlns:cdr="http://schemas.openxmlformats.org/drawingml/2006/chartDrawing">
    <cdr:from>
      <cdr:x>0.18026</cdr:x>
      <cdr:y>0.38099</cdr:y>
    </cdr:from>
    <cdr:to>
      <cdr:x>0.29897</cdr:x>
      <cdr:y>0.38099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1332362" y="1654791"/>
          <a:ext cx="877438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0.15464</cdr:x>
      <cdr:y>0.80204</cdr:y>
    </cdr:from>
    <cdr:to>
      <cdr:x>0.27335</cdr:x>
      <cdr:y>0.80204</cdr:y>
    </cdr:to>
    <cdr:cxnSp macro="">
      <cdr:nvCxnSpPr>
        <cdr:cNvPr id="5" name="Straight Arrow Connector 4"/>
        <cdr:cNvCxnSpPr/>
      </cdr:nvCxnSpPr>
      <cdr:spPr>
        <a:xfrm xmlns:a="http://schemas.openxmlformats.org/drawingml/2006/main">
          <a:off x="1142999" y="3483591"/>
          <a:ext cx="877438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CCD27-AEC9-4ED6-87B0-9A742AFB4517}" type="datetimeFigureOut">
              <a:rPr lang="en-ZA" smtClean="0"/>
              <a:t>2016/01/14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FBE2A-116F-4483-91D3-D266C5AFAD7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7108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55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110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664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221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774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331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886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439" algn="l" defTabSz="9131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E094D-B046-2E43-82B1-89AEB85484A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33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E094D-B046-2E43-82B1-89AEB85484A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40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712913" y="742950"/>
            <a:ext cx="8501063" cy="637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7513714"/>
            <a:ext cx="5438140" cy="1668435"/>
          </a:xfrm>
        </p:spPr>
        <p:txBody>
          <a:bodyPr>
            <a:normAutofit/>
          </a:bodyPr>
          <a:lstStyle/>
          <a:p>
            <a:pPr marL="247480" indent="-247480">
              <a:buFont typeface="+mj-lt"/>
              <a:buAutoNum type="arabicPeriod"/>
            </a:pPr>
            <a:endParaRPr lang="en-ZA" dirty="0">
              <a:solidFill>
                <a:srgbClr val="0000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B1353-5112-4503-955F-C320BE052457}" type="slidenum">
              <a:rPr lang="en-ZA" smtClean="0">
                <a:solidFill>
                  <a:prstClr val="black"/>
                </a:solidFill>
              </a:rPr>
              <a:pPr/>
              <a:t>7</a:t>
            </a:fld>
            <a:endParaRPr lang="en-Z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180" indent="-220180">
              <a:buFont typeface="+mj-lt"/>
              <a:buAutoNum type="arabicPeriod"/>
            </a:pPr>
            <a:endParaRPr lang="en-ZA" dirty="0">
              <a:solidFill>
                <a:srgbClr val="0000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B1353-5112-4503-955F-C320BE052457}" type="slidenum">
              <a:rPr lang="en-ZA" smtClean="0">
                <a:solidFill>
                  <a:prstClr val="black"/>
                </a:solidFill>
              </a:rPr>
              <a:pPr/>
              <a:t>8</a:t>
            </a:fld>
            <a:endParaRPr lang="en-Z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2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BF7728E7-6E26-40D4-A17C-14CFCABBB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3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6434ABD1-81A3-44C0-ADD6-DB07EAD19A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7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400" b="1">
                <a:solidFill>
                  <a:srgbClr val="00A9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8"/>
            <a:ext cx="8229600" cy="5211763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7355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011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05262"/>
            <a:ext cx="8229600" cy="496121"/>
          </a:xfrm>
          <a:prstGeom prst="rect">
            <a:avLst/>
          </a:prstGeom>
        </p:spPr>
        <p:txBody>
          <a:bodyPr lIns="91312" tIns="45656" rIns="91312" bIns="45656"/>
          <a:lstStyle>
            <a:lvl1pPr algn="l">
              <a:defRPr sz="2400" b="0" i="0">
                <a:solidFill>
                  <a:srgbClr val="5F96D3"/>
                </a:solidFill>
                <a:latin typeface="Function-Medium"/>
                <a:cs typeface="Function-Medium"/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59041"/>
            <a:ext cx="8229600" cy="4212897"/>
          </a:xfrm>
          <a:prstGeom prst="rect">
            <a:avLst/>
          </a:prstGeom>
        </p:spPr>
        <p:txBody>
          <a:bodyPr lIns="91312" tIns="45656" rIns="91312" bIns="45656"/>
          <a:lstStyle>
            <a:lvl1pPr marL="0" indent="0">
              <a:buNone/>
              <a:defRPr sz="1800" b="0" i="0">
                <a:solidFill>
                  <a:schemeClr val="tx1">
                    <a:lumMod val="50000"/>
                    <a:lumOff val="50000"/>
                  </a:schemeClr>
                </a:solidFill>
                <a:latin typeface="Function-Book"/>
                <a:cs typeface="Function-Book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4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019800"/>
            <a:ext cx="762000" cy="228600"/>
          </a:xfrm>
          <a:prstGeom prst="rect">
            <a:avLst/>
          </a:prstGeom>
        </p:spPr>
        <p:txBody>
          <a:bodyPr lIns="91312" tIns="45656" rIns="91312" bIns="45656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9CBAE0-C9DC-48E5-BC21-54F13D4EB498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400" b="1">
                <a:solidFill>
                  <a:srgbClr val="00A9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8"/>
            <a:ext cx="8229600" cy="5211763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8629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152404"/>
            <a:ext cx="7620000" cy="487362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500" b="1">
                <a:solidFill>
                  <a:srgbClr val="00AC8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1"/>
            <a:ext cx="7543800" cy="5135563"/>
          </a:xfrm>
          <a:prstGeom prst="rect">
            <a:avLst/>
          </a:prstGeom>
        </p:spPr>
        <p:txBody>
          <a:bodyPr lIns="91312" tIns="45656" rIns="91312" bIns="45656"/>
          <a:lstStyle>
            <a:lvl1pPr>
              <a:defRPr sz="2000" b="1">
                <a:solidFill>
                  <a:srgbClr val="003B7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003B7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>
                <a:solidFill>
                  <a:srgbClr val="003B79"/>
                </a:solidFill>
              </a:defRPr>
            </a:lvl3pPr>
            <a:lvl4pPr>
              <a:defRPr>
                <a:solidFill>
                  <a:srgbClr val="003B79"/>
                </a:solidFill>
              </a:defRPr>
            </a:lvl4pPr>
            <a:lvl5pPr>
              <a:defRPr>
                <a:solidFill>
                  <a:srgbClr val="003B7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52400" y="6400807"/>
            <a:ext cx="685800" cy="332667"/>
          </a:xfrm>
          <a:prstGeom prst="rect">
            <a:avLst/>
          </a:prstGeom>
          <a:noFill/>
        </p:spPr>
        <p:txBody>
          <a:bodyPr lIns="91312" tIns="45656" rIns="91312" bIns="45656">
            <a:spAutoFit/>
          </a:bodyPr>
          <a:lstStyle/>
          <a:p>
            <a:pPr>
              <a:defRPr/>
            </a:pPr>
            <a:endParaRPr lang="en-US" sz="300" dirty="0">
              <a:solidFill>
                <a:srgbClr val="003B7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fld id="{FDF0BD9E-3506-47C6-8FA6-89E16FDD8501}" type="slidenum">
              <a:rPr lang="en-US" sz="1200">
                <a:solidFill>
                  <a:srgbClr val="003B79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 sz="1200" dirty="0">
              <a:solidFill>
                <a:srgbClr val="003B7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37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05262"/>
            <a:ext cx="8229600" cy="496121"/>
          </a:xfrm>
          <a:prstGeom prst="rect">
            <a:avLst/>
          </a:prstGeom>
        </p:spPr>
        <p:txBody>
          <a:bodyPr lIns="91312" tIns="45656" rIns="91312" bIns="45656"/>
          <a:lstStyle>
            <a:lvl1pPr algn="l">
              <a:defRPr sz="2400" b="0" i="0">
                <a:solidFill>
                  <a:srgbClr val="5F96D3"/>
                </a:solidFill>
                <a:latin typeface="Function-Medium"/>
                <a:cs typeface="Function-Medium"/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59041"/>
            <a:ext cx="8229600" cy="4212897"/>
          </a:xfrm>
          <a:prstGeom prst="rect">
            <a:avLst/>
          </a:prstGeom>
        </p:spPr>
        <p:txBody>
          <a:bodyPr lIns="91312" tIns="45656" rIns="91312" bIns="45656"/>
          <a:lstStyle>
            <a:lvl1pPr marL="0" indent="0">
              <a:buNone/>
              <a:defRPr sz="1800" b="0" i="0">
                <a:solidFill>
                  <a:schemeClr val="tx1">
                    <a:lumMod val="50000"/>
                    <a:lumOff val="50000"/>
                  </a:schemeClr>
                </a:solidFill>
                <a:latin typeface="Function-Book"/>
                <a:cs typeface="Function-Book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16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019800"/>
            <a:ext cx="762000" cy="228600"/>
          </a:xfrm>
          <a:prstGeom prst="rect">
            <a:avLst/>
          </a:prstGeom>
        </p:spPr>
        <p:txBody>
          <a:bodyPr lIns="91312" tIns="45656" rIns="91312" bIns="45656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9CBAE0-C9DC-48E5-BC21-54F13D4EB498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400" b="1">
                <a:solidFill>
                  <a:srgbClr val="00A9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8"/>
            <a:ext cx="8229600" cy="5211763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27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00A9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6968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55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2"/>
            <a:ext cx="7543800" cy="533400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019800"/>
            <a:ext cx="762000" cy="2286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9CBAE0-C9DC-48E5-BC21-54F13D4EB4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095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487362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8"/>
            <a:ext cx="8229600" cy="5211763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>
              <a:buNone/>
              <a:defRPr sz="1800">
                <a:solidFill>
                  <a:srgbClr val="A2C88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 algn="l">
              <a:defRPr sz="2400" b="1">
                <a:solidFill>
                  <a:srgbClr val="00A9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14408"/>
            <a:ext cx="8229600" cy="5211763"/>
          </a:xfrm>
          <a:prstGeom prst="rect">
            <a:avLst/>
          </a:prstGeom>
        </p:spPr>
        <p:txBody>
          <a:bodyPr lIns="91312" tIns="45656" rIns="91312" bIns="45656">
            <a:normAutofit/>
          </a:bodyPr>
          <a:lstStyle>
            <a:lvl1pPr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05262"/>
            <a:ext cx="8229600" cy="496121"/>
          </a:xfrm>
          <a:prstGeom prst="rect">
            <a:avLst/>
          </a:prstGeom>
        </p:spPr>
        <p:txBody>
          <a:bodyPr lIns="91312" tIns="45656" rIns="91312" bIns="45656"/>
          <a:lstStyle>
            <a:lvl1pPr algn="l">
              <a:defRPr sz="2400" b="0" i="0">
                <a:solidFill>
                  <a:srgbClr val="5F96D3"/>
                </a:solidFill>
                <a:latin typeface="Function-Medium"/>
                <a:cs typeface="Function-Medium"/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59041"/>
            <a:ext cx="8229600" cy="4212897"/>
          </a:xfrm>
          <a:prstGeom prst="rect">
            <a:avLst/>
          </a:prstGeom>
        </p:spPr>
        <p:txBody>
          <a:bodyPr lIns="91312" tIns="45656" rIns="91312" bIns="45656"/>
          <a:lstStyle>
            <a:lvl1pPr marL="0" indent="0">
              <a:buNone/>
              <a:defRPr sz="1800" b="0" i="0">
                <a:solidFill>
                  <a:schemeClr val="tx1">
                    <a:lumMod val="50000"/>
                    <a:lumOff val="50000"/>
                  </a:schemeClr>
                </a:solidFill>
                <a:latin typeface="Function-Book"/>
                <a:cs typeface="Function-Book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2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247" y="0"/>
            <a:ext cx="914152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747" r:id="rId4"/>
  </p:sldLayoutIdLst>
  <p:txStyles>
    <p:titleStyle>
      <a:lvl1pPr algn="ctr" defTabSz="9131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15" indent="-342415" algn="l" defTabSz="913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02" indent="-285350" algn="l" defTabSz="9131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8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943" indent="-228277" algn="l" defTabSz="9131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498" indent="-228277" algn="l" defTabSz="9131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052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607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164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71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55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1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6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2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77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3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886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439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pt2p3b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247" y="0"/>
            <a:ext cx="914152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8" r:id="rId2"/>
  </p:sldLayoutIdLst>
  <p:txStyles>
    <p:titleStyle>
      <a:lvl1pPr algn="ctr" defTabSz="9131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15" indent="-342415" algn="l" defTabSz="913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02" indent="-285350" algn="l" defTabSz="9131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8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943" indent="-228277" algn="l" defTabSz="9131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498" indent="-228277" algn="l" defTabSz="9131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052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607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164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71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55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1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6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2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77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3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886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439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pt2p2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247" y="0"/>
            <a:ext cx="914152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82" r:id="rId3"/>
    <p:sldLayoutId id="2147483746" r:id="rId4"/>
  </p:sldLayoutIdLst>
  <p:txStyles>
    <p:titleStyle>
      <a:lvl1pPr algn="ctr" defTabSz="9131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15" indent="-342415" algn="l" defTabSz="913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02" indent="-285350" algn="l" defTabSz="9131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8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943" indent="-228277" algn="l" defTabSz="9131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498" indent="-228277" algn="l" defTabSz="9131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052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607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164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71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55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1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6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2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77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3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886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439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pt2p2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1247" y="0"/>
            <a:ext cx="9141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3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0" r:id="rId6"/>
    <p:sldLayoutId id="2147483681" r:id="rId7"/>
  </p:sldLayoutIdLst>
  <p:txStyles>
    <p:titleStyle>
      <a:lvl1pPr algn="ctr" defTabSz="9131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15" indent="-342415" algn="l" defTabSz="913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02" indent="-285350" algn="l" defTabSz="9131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8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943" indent="-228277" algn="l" defTabSz="9131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498" indent="-228277" algn="l" defTabSz="9131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052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607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164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718" indent="-228277" algn="l" defTabSz="9131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55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10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6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2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774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31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886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439" algn="l" defTabSz="9131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pt2p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239" y="0"/>
            <a:ext cx="9141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152403" y="4343400"/>
            <a:ext cx="7772400" cy="2514600"/>
          </a:xfrm>
          <a:prstGeom prst="rect">
            <a:avLst/>
          </a:prstGeom>
        </p:spPr>
        <p:txBody>
          <a:bodyPr lIns="91312" tIns="45656" rIns="91312" bIns="45656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>
                <a:solidFill>
                  <a:srgbClr val="00A9A4"/>
                </a:solidFill>
                <a:latin typeface="Arial Black" panose="020B0A04020102020204" pitchFamily="34" charset="0"/>
              </a:rPr>
              <a:t>ALFRED NZO DEVELOPMENT AGENCY- </a:t>
            </a:r>
          </a:p>
          <a:p>
            <a:r>
              <a:rPr lang="en-US" sz="3000" i="1" dirty="0" smtClean="0">
                <a:solidFill>
                  <a:srgbClr val="00A9A4"/>
                </a:solidFill>
                <a:latin typeface="Arial Black" panose="020B0A04020102020204" pitchFamily="34" charset="0"/>
              </a:rPr>
              <a:t>“ROAD TO BE </a:t>
            </a:r>
            <a:r>
              <a:rPr lang="en-US" sz="3000" i="1" dirty="0" smtClean="0">
                <a:solidFill>
                  <a:srgbClr val="00A9A4"/>
                </a:solidFill>
                <a:latin typeface="Arial Black" panose="020B0A04020102020204" pitchFamily="34" charset="0"/>
              </a:rPr>
              <a:t>TRAVELLED TOWARDS </a:t>
            </a:r>
            <a:r>
              <a:rPr lang="en-US" sz="3000" i="1" dirty="0" smtClean="0">
                <a:solidFill>
                  <a:srgbClr val="00A9A4"/>
                </a:solidFill>
                <a:latin typeface="Arial Black" panose="020B0A04020102020204" pitchFamily="34" charset="0"/>
              </a:rPr>
              <a:t>CLEAN </a:t>
            </a:r>
            <a:r>
              <a:rPr lang="en-US" sz="3000" i="1" dirty="0" smtClean="0">
                <a:solidFill>
                  <a:srgbClr val="00A9A4"/>
                </a:solidFill>
                <a:latin typeface="Arial Black" panose="020B0A04020102020204" pitchFamily="34" charset="0"/>
              </a:rPr>
              <a:t>ADMINISTRATION</a:t>
            </a:r>
            <a:r>
              <a:rPr lang="en-US" sz="3000" i="1" dirty="0" smtClean="0">
                <a:solidFill>
                  <a:srgbClr val="00A9A4"/>
                </a:solidFill>
                <a:latin typeface="Arial Black" panose="020B0A04020102020204" pitchFamily="34" charset="0"/>
              </a:rPr>
              <a:t>”</a:t>
            </a:r>
            <a:endParaRPr lang="en-US" sz="3000" i="1" dirty="0">
              <a:solidFill>
                <a:srgbClr val="00A9A4"/>
              </a:solidFill>
              <a:latin typeface="Arial Black" panose="020B0A04020102020204" pitchFamily="34" charset="0"/>
            </a:endParaRPr>
          </a:p>
          <a:p>
            <a:endParaRPr lang="en-US" sz="3600" dirty="0">
              <a:solidFill>
                <a:srgbClr val="00A9A4"/>
              </a:solidFill>
              <a:latin typeface="Arial Black" panose="020B0A04020102020204" pitchFamily="34" charset="0"/>
            </a:endParaRPr>
          </a:p>
          <a:p>
            <a:endParaRPr lang="en-US" sz="4000" dirty="0">
              <a:solidFill>
                <a:srgbClr val="00A9A4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3733800"/>
            <a:ext cx="2362200" cy="609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2" tIns="45656" rIns="91312" bIns="45656" spcCol="0" rtlCol="0" anchor="ctr"/>
          <a:lstStyle/>
          <a:p>
            <a:pPr algn="ctr"/>
            <a:r>
              <a:rPr lang="en-ZA" dirty="0" smtClean="0"/>
              <a:t>14 January  2016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/>
          <p:cNvSpPr txBox="1">
            <a:spLocks/>
          </p:cNvSpPr>
          <p:nvPr/>
        </p:nvSpPr>
        <p:spPr>
          <a:xfrm>
            <a:off x="152400" y="157113"/>
            <a:ext cx="8077200" cy="487362"/>
          </a:xfrm>
          <a:prstGeom prst="rect">
            <a:avLst/>
          </a:prstGeom>
        </p:spPr>
        <p:txBody>
          <a:bodyPr lIns="91312" tIns="45656" rIns="91312" bIns="4565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b="1" dirty="0">
                <a:solidFill>
                  <a:srgbClr val="00A9A4"/>
                </a:solidFill>
              </a:rPr>
              <a:t>Planning: Usefulness of performance objectives</a:t>
            </a:r>
            <a:endParaRPr lang="en-US" sz="2400" b="1" dirty="0">
              <a:solidFill>
                <a:srgbClr val="00A9A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1" y="533407"/>
            <a:ext cx="8841475" cy="7651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91312" tIns="45656" rIns="91312" bIns="45656">
            <a:spAutoFit/>
          </a:bodyPr>
          <a:lstStyle/>
          <a:p>
            <a:r>
              <a:rPr lang="en-ZA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MTSF -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will be institutionalised in government and there will be an enhanced focus on programme implementation, problem-solving, and continuous improvement. Innovative approaches will be adopted where progress needs to be made to overcome obstacles and achieve better results.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2400" y="1371600"/>
            <a:ext cx="8841474" cy="9883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91312" tIns="45656" rIns="91312" bIns="45656">
            <a:spAutoFit/>
          </a:bodyPr>
          <a:lstStyle/>
          <a:p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Usefulness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refers to setting objectives, indicators and targets in the planning documents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(annual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performance/corporate plan), and how they are reported on in the annual performance report.  We measured the usefulness of the reported information against the criteria of presentation, consistency, relevance and measurability.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2736503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Reliability</a:t>
            </a:r>
            <a:r>
              <a:rPr lang="en-Z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refers </a:t>
            </a:r>
            <a:r>
              <a:rPr lang="en-Z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whether information presented in the annual performance report is reliable. We </a:t>
            </a:r>
            <a:r>
              <a:rPr lang="en-Z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measured </a:t>
            </a:r>
            <a:r>
              <a:rPr lang="en-Z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reliability </a:t>
            </a:r>
            <a:r>
              <a:rPr lang="en-Z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reported information against the criteria of </a:t>
            </a:r>
            <a:r>
              <a:rPr lang="en-Z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accuracy, completeness and validity </a:t>
            </a:r>
            <a:endParaRPr lang="en-Z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332978"/>
              </p:ext>
            </p:extLst>
          </p:nvPr>
        </p:nvGraphicFramePr>
        <p:xfrm>
          <a:off x="381000" y="3886200"/>
          <a:ext cx="8534399" cy="1508760"/>
        </p:xfrm>
        <a:graphic>
          <a:graphicData uri="http://schemas.openxmlformats.org/drawingml/2006/table">
            <a:tbl>
              <a:tblPr/>
              <a:tblGrid>
                <a:gridCol w="8534399"/>
              </a:tblGrid>
              <a:tr h="277119">
                <a:tc>
                  <a:txBody>
                    <a:bodyPr/>
                    <a:lstStyle/>
                    <a:p>
                      <a:pPr algn="l" fontAlgn="t"/>
                      <a:r>
                        <a:rPr lang="en-Z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4.6. Evaluation of misstatements at a development priority/objective level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27B"/>
                    </a:solidFill>
                  </a:tcPr>
                </a:tc>
              </a:tr>
              <a:tr h="1231641">
                <a:tc>
                  <a:txBody>
                    <a:bodyPr/>
                    <a:lstStyle/>
                    <a:p>
                      <a:pPr algn="l" fontAlgn="t"/>
                      <a: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The following decision rules can be applied, but cannot substitute the exercise of proper professional judgement in the specific circumstances of the audit client and the tests being performed:</a:t>
                      </a:r>
                      <a:b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</a:br>
                      <a: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** If the average of the aggregated misstatement occurrence rate &lt; 20%, then the misstatement is not material.</a:t>
                      </a:r>
                      <a:b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</a:br>
                      <a: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** If the average of the aggregated misstatement occurrence rate &gt;= 20%, then the misstatement is material.</a:t>
                      </a:r>
                      <a:b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</a:br>
                      <a:r>
                        <a:rPr lang="en-ZA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** If the average of the aggregated misstatement occurrence rate &gt;= 50%, then the misstatement is material and pervasive.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27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8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/>
          <p:cNvSpPr txBox="1">
            <a:spLocks/>
          </p:cNvSpPr>
          <p:nvPr/>
        </p:nvSpPr>
        <p:spPr>
          <a:xfrm>
            <a:off x="258170" y="0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b="1" dirty="0" smtClean="0">
                <a:solidFill>
                  <a:srgbClr val="00A9A4"/>
                </a:solidFill>
              </a:rPr>
              <a:t>Procurement</a:t>
            </a:r>
            <a:endParaRPr lang="en-US" sz="2400" b="1" dirty="0">
              <a:solidFill>
                <a:srgbClr val="00A9A4"/>
              </a:solidFill>
            </a:endParaRP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503829" y="2324100"/>
            <a:ext cx="3200399" cy="190500"/>
          </a:xfrm>
          <a:prstGeom prst="rect">
            <a:avLst/>
          </a:prstGeom>
          <a:solidFill>
            <a:srgbClr val="002060"/>
          </a:solidFill>
        </p:spPr>
        <p:txBody>
          <a:bodyPr lIns="0" tIns="0" rIns="0" bIns="0"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1400" b="1" dirty="0" smtClean="0">
                <a:solidFill>
                  <a:prstClr val="white"/>
                </a:solidFill>
              </a:rPr>
              <a:t>Irregular Expenditure (SCM = 100%)</a:t>
            </a:r>
            <a:endParaRPr lang="en-US" sz="1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92777"/>
              </p:ext>
            </p:extLst>
          </p:nvPr>
        </p:nvGraphicFramePr>
        <p:xfrm>
          <a:off x="503829" y="2563731"/>
          <a:ext cx="3200400" cy="963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7872"/>
                <a:gridCol w="112252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Movement</a:t>
                      </a:r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R'000</a:t>
                      </a:r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 Balance</a:t>
                      </a:r>
                      <a:endParaRPr lang="en-ZA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ZA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083  588</a:t>
                      </a:r>
                      <a:endParaRPr lang="en-ZA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Incurred during </a:t>
                      </a:r>
                      <a:r>
                        <a:rPr lang="en-ZA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ZA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</a:t>
                      </a:r>
                      <a:r>
                        <a:rPr lang="en-ZA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903</a:t>
                      </a:r>
                      <a:endParaRPr lang="en-ZA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Balance</a:t>
                      </a:r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ZA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736 491</a:t>
                      </a:r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Title 7"/>
          <p:cNvSpPr txBox="1">
            <a:spLocks/>
          </p:cNvSpPr>
          <p:nvPr/>
        </p:nvSpPr>
        <p:spPr>
          <a:xfrm>
            <a:off x="4547831" y="2324100"/>
            <a:ext cx="4396286" cy="190500"/>
          </a:xfrm>
          <a:prstGeom prst="rect">
            <a:avLst/>
          </a:prstGeom>
          <a:solidFill>
            <a:srgbClr val="002060"/>
          </a:solidFill>
        </p:spPr>
        <p:txBody>
          <a:bodyPr lIns="0" tIns="0" rIns="0" bIns="0"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1400" b="1" dirty="0" smtClean="0">
                <a:solidFill>
                  <a:prstClr val="white"/>
                </a:solidFill>
              </a:rPr>
              <a:t>Root Causes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3198" y="2642071"/>
            <a:ext cx="4605552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consequences for transgressions (Culture of tolerance)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endParaRPr lang="en-ZA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monitoring and oversight of compliance with SCM regulations 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endParaRPr lang="en-ZA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record keeping of or, inadequate, source documents</a:t>
            </a:r>
            <a:endParaRPr lang="en-Z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57200"/>
            <a:ext cx="8452513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defTabSz="914400"/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Constitution Section 195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Public administration must be governed by the democratic values and principles enshrined in the Constitution, including the following principles:</a:t>
            </a:r>
          </a:p>
          <a:p>
            <a:pPr marL="273050" indent="-273050" defTabSz="914400"/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	Efficient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economic and effective use of resources must be promoted.</a:t>
            </a:r>
          </a:p>
          <a:p>
            <a:pPr marL="273050" indent="-273050" defTabSz="914400"/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(d)	Services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provided impartially, fairly, equitably and without bias.</a:t>
            </a:r>
            <a:endParaRPr lang="en-ZA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/>
            <a:endParaRPr lang="en-ZA" sz="10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/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MTSF -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BBBEE and local procurement are key objectives of the major revamp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government’s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procurement systems which is now under way, in addition to obtaining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ZA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money and reducing corruption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800600" y="4661118"/>
            <a:ext cx="40386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defTabSz="914400"/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MTSF -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Corruption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partly a symptom of a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wider problem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relating to weak management and operations systems, which create the space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corruption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occur.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 of operational management, and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especially procurement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systems, will therefore play an important role in reducing the scope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corruption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ight Arrow 11"/>
          <p:cNvSpPr/>
          <p:nvPr/>
        </p:nvSpPr>
        <p:spPr>
          <a:xfrm rot="5400000">
            <a:off x="6260991" y="4026009"/>
            <a:ext cx="470118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Z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712865"/>
              </p:ext>
            </p:extLst>
          </p:nvPr>
        </p:nvGraphicFramePr>
        <p:xfrm>
          <a:off x="1524000" y="2079009"/>
          <a:ext cx="7391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7"/>
          <p:cNvSpPr txBox="1">
            <a:spLocks/>
          </p:cNvSpPr>
          <p:nvPr/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b="1" dirty="0" smtClean="0">
                <a:solidFill>
                  <a:srgbClr val="00A9A4"/>
                </a:solidFill>
              </a:rPr>
              <a:t>Reporting – Quality of Financial Statements and performance reports</a:t>
            </a:r>
            <a:endParaRPr lang="en-US" sz="2400" b="1" dirty="0">
              <a:solidFill>
                <a:srgbClr val="00A9A4"/>
              </a:solidFill>
            </a:endParaRPr>
          </a:p>
          <a:p>
            <a:pPr algn="l"/>
            <a:endParaRPr lang="en-US" sz="2400" b="1" dirty="0">
              <a:solidFill>
                <a:srgbClr val="00A9A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872018"/>
            <a:ext cx="2743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 leadership oversight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Stable control environment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Involvement of IA/AC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Credible Interim reporting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performance and consequence management</a:t>
            </a:r>
            <a:endParaRPr lang="en-ZA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079009"/>
            <a:ext cx="457200" cy="20699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86000" y="3276600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978925" y="2891906"/>
            <a:ext cx="1297675" cy="1034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436125" y="2479343"/>
            <a:ext cx="840475" cy="20699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86000" y="3581400"/>
            <a:ext cx="916675" cy="22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0636" y="1076980"/>
            <a:ext cx="843032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MFMA - Section 95 –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 officer must ensure that full and proper records are kept of the financial affairs of the entity.</a:t>
            </a:r>
            <a:endParaRPr lang="en-Z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64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46771717"/>
              </p:ext>
            </p:extLst>
          </p:nvPr>
        </p:nvGraphicFramePr>
        <p:xfrm>
          <a:off x="450376" y="889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3810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ct val="0"/>
              </a:spcBef>
            </a:pPr>
            <a:r>
              <a:rPr lang="en-ZA" sz="2400" b="1" dirty="0" smtClean="0">
                <a:solidFill>
                  <a:srgbClr val="00A9A4"/>
                </a:solidFill>
                <a:latin typeface="+mj-lt"/>
                <a:ea typeface="+mj-ea"/>
                <a:cs typeface="+mj-cs"/>
              </a:rPr>
              <a:t>Top 4 qualifications – root causes – Mainly skills (HR)</a:t>
            </a:r>
            <a:endParaRPr lang="en-US" sz="2400" b="1" dirty="0">
              <a:solidFill>
                <a:srgbClr val="00A9A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57500" y="4800600"/>
            <a:ext cx="3429000" cy="304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Root causes</a:t>
            </a:r>
            <a:endParaRPr lang="en-ZA" dirty="0"/>
          </a:p>
        </p:txBody>
      </p:sp>
      <p:sp>
        <p:nvSpPr>
          <p:cNvPr id="6" name="Down Arrow 5"/>
          <p:cNvSpPr/>
          <p:nvPr/>
        </p:nvSpPr>
        <p:spPr>
          <a:xfrm>
            <a:off x="4152900" y="5181600"/>
            <a:ext cx="762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ounded Rectangle 6"/>
          <p:cNvSpPr/>
          <p:nvPr/>
        </p:nvSpPr>
        <p:spPr>
          <a:xfrm>
            <a:off x="838200" y="5629133"/>
            <a:ext cx="7848600" cy="685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Poor planning, lack of skills, lack of effective oversight due to information not being credible, lack of consequence management, not implementing audit recommendations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1170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643274"/>
              </p:ext>
            </p:extLst>
          </p:nvPr>
        </p:nvGraphicFramePr>
        <p:xfrm>
          <a:off x="1524000" y="2079009"/>
          <a:ext cx="7391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7"/>
          <p:cNvSpPr txBox="1">
            <a:spLocks/>
          </p:cNvSpPr>
          <p:nvPr/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b="1" dirty="0" smtClean="0">
                <a:solidFill>
                  <a:srgbClr val="00A9A4"/>
                </a:solidFill>
              </a:rPr>
              <a:t>Way forward………………………………</a:t>
            </a:r>
            <a:endParaRPr lang="en-US" sz="2400" b="1" dirty="0">
              <a:solidFill>
                <a:srgbClr val="00A9A4"/>
              </a:solidFill>
            </a:endParaRPr>
          </a:p>
          <a:p>
            <a:pPr algn="l"/>
            <a:endParaRPr lang="en-US" sz="2400" b="1" dirty="0">
              <a:solidFill>
                <a:srgbClr val="00A9A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872018"/>
            <a:ext cx="2743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Regulate and reform the general control environment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credible audit intervention plan to be monitored by internal audit, audit committee and leadership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 to prior period findings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Credible Interim reporting (Monthly)</a:t>
            </a:r>
          </a:p>
          <a:p>
            <a:endParaRPr lang="en-ZA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performance and consequence management</a:t>
            </a:r>
          </a:p>
          <a:p>
            <a:endParaRPr lang="en-ZA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all oversight bodies recommendations swiftly</a:t>
            </a:r>
            <a:endParaRPr lang="en-ZA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079009"/>
            <a:ext cx="457200" cy="20699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99162" y="4114800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46762" y="3124200"/>
            <a:ext cx="1297675" cy="1034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436125" y="2479343"/>
            <a:ext cx="840475" cy="20699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463421" y="4572000"/>
            <a:ext cx="916675" cy="22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0636" y="1076980"/>
            <a:ext cx="843032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and those charged with governance must drive these actions and ensure accountability and transparency in all processes</a:t>
            </a:r>
            <a:endParaRPr lang="en-Z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5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G:\thank-you-car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8475"/>
          <a:stretch>
            <a:fillRect/>
          </a:stretch>
        </p:blipFill>
        <p:spPr bwMode="auto">
          <a:xfrm>
            <a:off x="0" y="228600"/>
            <a:ext cx="9144000" cy="579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85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600501" y="300819"/>
            <a:ext cx="7942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200" b="1" dirty="0" smtClean="0">
                <a:solidFill>
                  <a:srgbClr val="002060"/>
                </a:solidFill>
              </a:rPr>
              <a:t>Our reputation promise/mission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152400" y="1905000"/>
            <a:ext cx="8610600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ZA" sz="20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The Auditor-General of South Africa has a constitutional mandate and, as the Supreme Audit Institution (SAI) of South Africa, exists to strengthen our country’s democracy by</a:t>
            </a:r>
            <a:r>
              <a:rPr lang="en-ZA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Z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enabling oversight, accountability </a:t>
            </a:r>
            <a:r>
              <a:rPr lang="en-ZA" sz="20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and</a:t>
            </a:r>
            <a:r>
              <a:rPr lang="en-ZA" sz="20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Z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governance</a:t>
            </a:r>
            <a:r>
              <a:rPr lang="en-ZA" sz="20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ZA" sz="20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in the</a:t>
            </a:r>
            <a:r>
              <a:rPr lang="en-ZA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Z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public sector</a:t>
            </a:r>
            <a:r>
              <a:rPr lang="en-ZA" sz="2000" b="1" dirty="0" smtClean="0">
                <a:solidFill>
                  <a:srgbClr val="00A9A4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ZA" sz="20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through</a:t>
            </a:r>
            <a:r>
              <a:rPr lang="en-ZA" sz="20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Z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auditing, </a:t>
            </a:r>
            <a:r>
              <a:rPr lang="en-ZA" sz="20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thereby building public confidence</a:t>
            </a:r>
            <a:r>
              <a:rPr lang="en-ZA" sz="24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</a:t>
            </a:r>
            <a:endParaRPr lang="en-ZA" sz="24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ZA" dirty="0">
              <a:solidFill>
                <a:prstClr val="white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5542" y="1211357"/>
            <a:ext cx="3372916" cy="397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0501" y="300819"/>
            <a:ext cx="7942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sz="2400" dirty="0" smtClean="0">
                <a:solidFill>
                  <a:prstClr val="white">
                    <a:lumMod val="50000"/>
                  </a:prstClr>
                </a:solidFill>
              </a:rPr>
              <a:t>As the Supreme Audit Institution of South Africa we are</a:t>
            </a:r>
          </a:p>
          <a:p>
            <a:pPr algn="ctr" defTabSz="914400"/>
            <a:r>
              <a:rPr lang="en-ZA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ZA" sz="3200" b="1" dirty="0">
                <a:solidFill>
                  <a:srgbClr val="002060"/>
                </a:solidFill>
              </a:rPr>
              <a:t>committed to professionalisation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95600" y="3962400"/>
            <a:ext cx="3352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ZA" dirty="0">
              <a:solidFill>
                <a:prstClr val="white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" t="17275" r="64543" b="5677"/>
          <a:stretch/>
        </p:blipFill>
        <p:spPr>
          <a:xfrm>
            <a:off x="4291281" y="5083188"/>
            <a:ext cx="561438" cy="555612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3086100" y="5638800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b="1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500+</a:t>
            </a:r>
          </a:p>
          <a:p>
            <a:pPr algn="ctr" defTabSz="914400"/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Chartered Accountants(SA) </a:t>
            </a:r>
            <a:endParaRPr lang="en-ZA" sz="1200" dirty="0">
              <a:solidFill>
                <a:srgbClr val="1F497D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082" y="3625896"/>
            <a:ext cx="1073918" cy="817328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7391400" y="4431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b="1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42</a:t>
            </a:r>
            <a:r>
              <a:rPr lang="en-ZA" dirty="0">
                <a:solidFill>
                  <a:srgbClr val="1F497D"/>
                </a:solidFill>
                <a:latin typeface="Century Gothic" panose="020B0502020202020204" pitchFamily="34" charset="0"/>
              </a:rPr>
              <a:t> </a:t>
            </a:r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Masters</a:t>
            </a:r>
            <a:endParaRPr lang="en-ZA" sz="1200" dirty="0">
              <a:solidFill>
                <a:srgbClr val="1F497D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5" name="Picture 44" descr="ACCA_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91" y="2362200"/>
            <a:ext cx="658018" cy="658018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304800" y="3164536"/>
            <a:ext cx="182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b="1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29</a:t>
            </a:r>
            <a:r>
              <a:rPr lang="en-ZA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 </a:t>
            </a:r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Chartered Certified Accountants</a:t>
            </a:r>
            <a:endParaRPr lang="en-ZA" sz="1200" dirty="0">
              <a:solidFill>
                <a:srgbClr val="1F497D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10"/>
          <a:stretch/>
        </p:blipFill>
        <p:spPr>
          <a:xfrm>
            <a:off x="1347068" y="4546760"/>
            <a:ext cx="938932" cy="646404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838200" y="5237202"/>
            <a:ext cx="2057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b="1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61</a:t>
            </a:r>
            <a:r>
              <a:rPr lang="en-ZA" sz="1400" dirty="0">
                <a:solidFill>
                  <a:srgbClr val="1F497D"/>
                </a:solidFill>
                <a:latin typeface="Century Gothic" panose="020B0502020202020204" pitchFamily="34" charset="0"/>
              </a:rPr>
              <a:t> </a:t>
            </a:r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Certified Information System Auditors</a:t>
            </a:r>
            <a:endParaRPr lang="en-ZA" sz="1200" dirty="0">
              <a:solidFill>
                <a:srgbClr val="1F497D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142" y="4430076"/>
            <a:ext cx="695658" cy="847342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6019800" y="5206424"/>
            <a:ext cx="182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b="1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332</a:t>
            </a:r>
            <a:r>
              <a:rPr lang="en-ZA" dirty="0">
                <a:solidFill>
                  <a:srgbClr val="1F497D"/>
                </a:solidFill>
                <a:latin typeface="Century Gothic" panose="020B0502020202020204" pitchFamily="34" charset="0"/>
              </a:rPr>
              <a:t> </a:t>
            </a:r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Registered Government Auditors</a:t>
            </a:r>
            <a:endParaRPr lang="en-ZA" sz="1200" dirty="0">
              <a:solidFill>
                <a:srgbClr val="1F497D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1" name="Picture 50" descr="AGlogoSA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00" y="1460072"/>
            <a:ext cx="2565400" cy="1339752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3200400" y="3962400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sz="15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Offices in all the Provinces </a:t>
            </a:r>
            <a:endParaRPr lang="en-ZA" sz="1500" b="1" dirty="0" smtClean="0">
              <a:solidFill>
                <a:srgbClr val="1F497D"/>
              </a:solidFill>
              <a:latin typeface="Century Gothic" panose="020B0502020202020204" pitchFamily="34" charset="0"/>
            </a:endParaRPr>
          </a:p>
          <a:p>
            <a:pPr algn="ctr" defTabSz="914400"/>
            <a:r>
              <a:rPr lang="en-ZA" sz="4500" b="1" dirty="0" smtClean="0">
                <a:solidFill>
                  <a:srgbClr val="1F497D">
                    <a:lumMod val="75000"/>
                  </a:srgbClr>
                </a:solidFill>
                <a:latin typeface="Century Gothic" panose="020B0502020202020204" pitchFamily="34" charset="0"/>
              </a:rPr>
              <a:t> 3000+</a:t>
            </a:r>
            <a:endParaRPr lang="en-ZA" sz="4500" b="1" dirty="0">
              <a:solidFill>
                <a:srgbClr val="1F497D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53200" y="2798802"/>
            <a:ext cx="198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ZA" b="1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9</a:t>
            </a:r>
            <a:r>
              <a:rPr lang="en-ZA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 </a:t>
            </a:r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Provincial Office and</a:t>
            </a:r>
          </a:p>
          <a:p>
            <a:pPr algn="ctr" defTabSz="914400"/>
            <a:r>
              <a:rPr lang="en-ZA" sz="1200" dirty="0" smtClean="0">
                <a:solidFill>
                  <a:srgbClr val="1F497D"/>
                </a:solidFill>
                <a:latin typeface="Century Gothic" panose="020B0502020202020204" pitchFamily="34" charset="0"/>
              </a:rPr>
              <a:t>Head Office in Tshwane</a:t>
            </a:r>
            <a:endParaRPr lang="en-ZA" sz="1200" dirty="0">
              <a:solidFill>
                <a:srgbClr val="1F497D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4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/>
          <p:cNvSpPr txBox="1">
            <a:spLocks/>
          </p:cNvSpPr>
          <p:nvPr/>
        </p:nvSpPr>
        <p:spPr>
          <a:xfrm>
            <a:off x="225924" y="30957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A9A4"/>
                </a:solidFill>
              </a:rPr>
              <a:t>Roles and Responsibilities  </a:t>
            </a:r>
            <a:endParaRPr lang="en-US" sz="2400" b="1" dirty="0">
              <a:solidFill>
                <a:srgbClr val="00A9A4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9390" y="843380"/>
            <a:ext cx="8832210" cy="24943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41(1)(c) -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spheres of government must provide </a:t>
            </a:r>
            <a:r>
              <a:rPr lang="en-ZA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effective, transparent, accountable and coherent government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the country as a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ZA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188(1</a:t>
            </a: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Auditor-General must audit and report on the accounts, financial statements and financial management of—</a:t>
            </a:r>
          </a:p>
          <a:p>
            <a:pPr marL="355600" defTabSz="914400"/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 all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and provincial state departments and administrations;</a:t>
            </a:r>
          </a:p>
          <a:p>
            <a:pPr marL="355600" defTabSz="914400"/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 any institution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accounting entity required by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legislation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audited by the Auditor-General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Z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538580"/>
            <a:ext cx="8458200" cy="3077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defTabSz="914400"/>
            <a:r>
              <a:rPr lang="en-US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Constitution</a:t>
            </a:r>
            <a:endParaRPr lang="en-ZA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59390" y="3429000"/>
            <a:ext cx="3803010" cy="3258526"/>
          </a:xfrm>
          <a:prstGeom prst="roundRect">
            <a:avLst/>
          </a:prstGeom>
          <a:solidFill>
            <a:srgbClr val="A2C8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497754">
              <a:defRPr/>
            </a:pPr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AGSA Accountability </a:t>
            </a:r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reporting</a:t>
            </a:r>
          </a:p>
          <a:p>
            <a:pPr marL="195539" indent="-195539" defTabSz="497754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AGSA is accountable to the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Assembly 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has to report on its activities and performance of its functions in terms of section 10 of the PAA. </a:t>
            </a:r>
          </a:p>
          <a:p>
            <a:pPr marL="195539" indent="-195539" defTabSz="497754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main accountability instruments are the AGSA's budget and strategic plan, as well as the annual report, both of which are tabled annually in the National Assembly. </a:t>
            </a:r>
          </a:p>
          <a:p>
            <a:pPr marL="195539" indent="-195539" defTabSz="497754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Standing Committee on the Auditor-General (SCoAG), established in terms of section 10(3) of the PAA, oversees the performance of the AGSA on behalf of the National Assembly.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038600" y="3421039"/>
            <a:ext cx="4953000" cy="3258526"/>
          </a:xfrm>
          <a:prstGeom prst="roundRect">
            <a:avLst/>
          </a:prstGeom>
          <a:solidFill>
            <a:srgbClr val="D0C7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49775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MFMA Section </a:t>
            </a: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 </a:t>
            </a:r>
            <a:endParaRPr lang="en-ZA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9775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Auditor-General must </a:t>
            </a:r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financial statements referred to in subsection (1) (b) and submit an </a:t>
            </a:r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report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those statements to the accounting officer </a:t>
            </a:r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</a:t>
            </a:r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ZA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receipt of the statements.</a:t>
            </a:r>
          </a:p>
          <a:p>
            <a:pPr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n-ZA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9775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MFMA Section </a:t>
            </a: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121(4). </a:t>
            </a:r>
            <a:r>
              <a:rPr lang="en-ZA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Tabling in </a:t>
            </a:r>
            <a:r>
              <a:rPr lang="en-ZA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councils</a:t>
            </a:r>
            <a:r>
              <a:rPr lang="en-ZA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endParaRPr lang="en-ZA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97754"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The mayor of a municipality must, within </a:t>
            </a:r>
            <a:r>
              <a:rPr lang="en-ZA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nine </a:t>
            </a: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 after the end of a financial year, table</a:t>
            </a:r>
          </a:p>
          <a:p>
            <a:pPr defTabSz="497754"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municipal council the annual report of the municipality and of any municipal entity under the</a:t>
            </a:r>
          </a:p>
          <a:p>
            <a:pPr defTabSz="497754">
              <a:defRPr/>
            </a:pPr>
            <a:r>
              <a:rPr lang="en-ZA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municipality’s sole or shared control</a:t>
            </a:r>
            <a:r>
              <a:rPr lang="en-ZA" sz="1400" dirty="0"/>
              <a:t>.</a:t>
            </a:r>
            <a:endParaRPr lang="en-Z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97754">
              <a:defRPr/>
            </a:pPr>
            <a:endParaRPr lang="en-Z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2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/>
          <p:cNvSpPr txBox="1">
            <a:spLocks/>
          </p:cNvSpPr>
          <p:nvPr/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3200" b="1" dirty="0" smtClean="0">
                <a:solidFill>
                  <a:srgbClr val="00A9A4"/>
                </a:solidFill>
              </a:rPr>
              <a:t>Characteristics of clean audits</a:t>
            </a:r>
            <a:endParaRPr lang="en-US" sz="3200" b="1" dirty="0">
              <a:solidFill>
                <a:srgbClr val="00A9A4"/>
              </a:solidFill>
            </a:endParaRPr>
          </a:p>
          <a:p>
            <a:pPr algn="l"/>
            <a:endParaRPr lang="en-US" sz="3200" b="1" dirty="0">
              <a:solidFill>
                <a:srgbClr val="00A9A4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312912"/>
              </p:ext>
            </p:extLst>
          </p:nvPr>
        </p:nvGraphicFramePr>
        <p:xfrm>
          <a:off x="-762000" y="3969793"/>
          <a:ext cx="43497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3"/>
          <p:cNvSpPr/>
          <p:nvPr/>
        </p:nvSpPr>
        <p:spPr>
          <a:xfrm>
            <a:off x="8534400" y="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9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7025" y="71438"/>
            <a:ext cx="9799638" cy="672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0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26473240"/>
              </p:ext>
            </p:extLst>
          </p:nvPr>
        </p:nvGraphicFramePr>
        <p:xfrm>
          <a:off x="0" y="274638"/>
          <a:ext cx="9144000" cy="6448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7"/>
          <p:cNvSpPr txBox="1">
            <a:spLocks/>
          </p:cNvSpPr>
          <p:nvPr/>
        </p:nvSpPr>
        <p:spPr>
          <a:xfrm>
            <a:off x="457200" y="274638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3200" b="1" dirty="0" smtClean="0">
                <a:solidFill>
                  <a:srgbClr val="00A9A4"/>
                </a:solidFill>
              </a:rPr>
              <a:t>Characteristics of clean audits</a:t>
            </a:r>
            <a:endParaRPr lang="en-US" sz="3200" b="1" dirty="0">
              <a:solidFill>
                <a:srgbClr val="00A9A4"/>
              </a:solidFill>
            </a:endParaRPr>
          </a:p>
          <a:p>
            <a:pPr algn="l"/>
            <a:endParaRPr lang="en-US" sz="3200" b="1" dirty="0">
              <a:solidFill>
                <a:srgbClr val="00A9A4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354875"/>
              </p:ext>
            </p:extLst>
          </p:nvPr>
        </p:nvGraphicFramePr>
        <p:xfrm>
          <a:off x="-762000" y="3969793"/>
          <a:ext cx="43497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Rectangle 13"/>
          <p:cNvSpPr/>
          <p:nvPr/>
        </p:nvSpPr>
        <p:spPr>
          <a:xfrm>
            <a:off x="8534400" y="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8482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7181564" y="-3644"/>
            <a:ext cx="1962436" cy="68564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85" tIns="40042" rIns="80085" bIns="40042" rtlCol="0" anchor="ctr"/>
          <a:lstStyle/>
          <a:p>
            <a:pPr algn="ctr" defTabSz="888051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Content Placeholder 6" descr="Auditor General S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363" b="-8363"/>
          <a:stretch>
            <a:fillRect/>
          </a:stretch>
        </p:blipFill>
        <p:spPr>
          <a:xfrm>
            <a:off x="7394775" y="5176120"/>
            <a:ext cx="1536014" cy="990161"/>
          </a:xfrm>
          <a:prstGeom prst="rect">
            <a:avLst/>
          </a:prstGeom>
        </p:spPr>
      </p:pic>
      <p:sp>
        <p:nvSpPr>
          <p:cNvPr id="24" name="Isosceles Triangle 23"/>
          <p:cNvSpPr/>
          <p:nvPr/>
        </p:nvSpPr>
        <p:spPr>
          <a:xfrm rot="10800000">
            <a:off x="7250916" y="-3646"/>
            <a:ext cx="1823735" cy="1760518"/>
          </a:xfrm>
          <a:prstGeom prst="triangle">
            <a:avLst/>
          </a:prstGeom>
          <a:solidFill>
            <a:srgbClr val="29A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804" tIns="44403" rIns="88804" bIns="44403" rtlCol="0" anchor="ctr"/>
          <a:lstStyle/>
          <a:p>
            <a:pPr algn="ctr" defTabSz="888051"/>
            <a:endParaRPr lang="en-ZA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81564" y="410013"/>
            <a:ext cx="1962436" cy="530156"/>
          </a:xfrm>
          <a:prstGeom prst="rect">
            <a:avLst/>
          </a:prstGeom>
          <a:noFill/>
        </p:spPr>
        <p:txBody>
          <a:bodyPr wrap="square" lIns="80085" tIns="40042" rIns="80085" bIns="40042" rtlCol="0">
            <a:spAutoFit/>
          </a:bodyPr>
          <a:lstStyle/>
          <a:p>
            <a:pPr algn="ctr" defTabSz="888051"/>
            <a:r>
              <a:rPr lang="en-US" sz="1400" dirty="0" smtClean="0">
                <a:solidFill>
                  <a:prstClr val="white"/>
                </a:solidFill>
                <a:latin typeface="Arial Bold"/>
                <a:cs typeface="Arial Bold"/>
              </a:rPr>
              <a:t>2014-15</a:t>
            </a:r>
            <a:endParaRPr lang="en-US" sz="1400" dirty="0">
              <a:solidFill>
                <a:prstClr val="white"/>
              </a:solidFill>
              <a:latin typeface="Arial Bold"/>
              <a:cs typeface="Arial Bold"/>
            </a:endParaRPr>
          </a:p>
          <a:p>
            <a:pPr algn="ctr" defTabSz="888051"/>
            <a:r>
              <a:rPr lang="en-US" sz="1400" dirty="0">
                <a:solidFill>
                  <a:prstClr val="white"/>
                </a:solidFill>
                <a:latin typeface="Arial Bold"/>
                <a:cs typeface="Arial Bold"/>
              </a:rPr>
              <a:t>MFMA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1743" y="1301253"/>
            <a:ext cx="6683752" cy="1350444"/>
          </a:xfrm>
          <a:prstGeom prst="rect">
            <a:avLst/>
          </a:prstGeom>
          <a:ln w="28575">
            <a:noFill/>
          </a:ln>
        </p:spPr>
        <p:txBody>
          <a:bodyPr wrap="square" lIns="138716" tIns="40042" rIns="80085" bIns="40042">
            <a:spAutoFit/>
          </a:bodyPr>
          <a:lstStyle/>
          <a:p>
            <a:pPr defTabSz="888051">
              <a:spcAft>
                <a:spcPts val="526"/>
              </a:spcAft>
            </a:pPr>
            <a:r>
              <a:rPr lang="en-US" sz="1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Municipal entity: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marL="151535" indent="-151535" defTabSz="888051">
              <a:spcAft>
                <a:spcPts val="526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produced financial statements free of material misstatements</a:t>
            </a:r>
          </a:p>
          <a:p>
            <a:pPr marL="151535" indent="-151535" defTabSz="888051">
              <a:spcAft>
                <a:spcPts val="526"/>
              </a:spcAft>
              <a:buFont typeface="Arial" pitchFamily="34" charset="0"/>
              <a:buChar char="•"/>
            </a:pPr>
            <a:r>
              <a:rPr lang="en-ZA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r</a:t>
            </a: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eported in a useful and reliable manner on performance as measured against predetermined development objectives </a:t>
            </a:r>
            <a:r>
              <a:rPr lang="en-ZA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in </a:t>
            </a:r>
            <a:r>
              <a:rPr lang="en-ZA" sz="1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the corporate plan</a:t>
            </a:r>
            <a:endParaRPr lang="en-ZA" sz="14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marL="151535" indent="-151535" defTabSz="888051">
              <a:spcAft>
                <a:spcPts val="526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complied with key legislation</a:t>
            </a:r>
            <a:endParaRPr lang="en-ZA" sz="14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71743" y="649232"/>
            <a:ext cx="6683752" cy="652023"/>
          </a:xfrm>
          <a:prstGeom prst="rect">
            <a:avLst/>
          </a:prstGeom>
          <a:solidFill>
            <a:srgbClr val="29A535"/>
          </a:solidFill>
        </p:spPr>
        <p:txBody>
          <a:bodyPr vert="horz" lIns="139849" tIns="104887" rIns="0" bIns="0" rtlCol="0" anchor="t" anchorCtr="0">
            <a:noAutofit/>
          </a:bodyPr>
          <a:lstStyle/>
          <a:p>
            <a:pPr algn="ctr" defTabSz="888051">
              <a:spcBef>
                <a:spcPct val="0"/>
              </a:spcBef>
              <a:spcAft>
                <a:spcPts val="1052"/>
              </a:spcAft>
            </a:pPr>
            <a:r>
              <a:rPr lang="en-US" b="1" dirty="0">
                <a:solidFill>
                  <a:prstClr val="white"/>
                </a:solidFill>
                <a:cs typeface="Arial"/>
              </a:rPr>
              <a:t>Unqualified opinion with no findings (clean audit)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1743" y="649232"/>
            <a:ext cx="6683752" cy="2096745"/>
          </a:xfrm>
          <a:prstGeom prst="rect">
            <a:avLst/>
          </a:prstGeom>
          <a:noFill/>
          <a:ln>
            <a:solidFill>
              <a:srgbClr val="29A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77" tIns="40039" rIns="80077" bIns="40039" rtlCol="0" anchor="ctr"/>
          <a:lstStyle/>
          <a:p>
            <a:pPr algn="ctr" defTabSz="888051"/>
            <a:endParaRPr lang="en-ZA" dirty="0">
              <a:solidFill>
                <a:prstClr val="white"/>
              </a:solidFill>
            </a:endParaRPr>
          </a:p>
        </p:txBody>
      </p:sp>
      <p:sp>
        <p:nvSpPr>
          <p:cNvPr id="15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7728109" y="6351186"/>
            <a:ext cx="869349" cy="406557"/>
          </a:xfrm>
        </p:spPr>
        <p:txBody>
          <a:bodyPr/>
          <a:lstStyle/>
          <a:p>
            <a:pPr algn="ctr"/>
            <a:fld id="{77BE3914-9785-AB4C-9ACD-E1117CFE9C60}" type="slidenum">
              <a:rPr lang="en-US" smtClean="0">
                <a:solidFill>
                  <a:prstClr val="white"/>
                </a:solidFill>
              </a:rPr>
              <a:pPr algn="ctr"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" y="6"/>
            <a:ext cx="7180497" cy="583399"/>
          </a:xfrm>
          <a:prstGeom prst="rect">
            <a:avLst/>
          </a:prstGeom>
        </p:spPr>
        <p:txBody>
          <a:bodyPr vert="horz" lIns="139825" tIns="104869" rIns="0" bIns="0" rtlCol="0" anchor="t" anchorCtr="0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spcAft>
                <a:spcPts val="1200"/>
              </a:spcAft>
              <a:defRPr sz="2700">
                <a:solidFill>
                  <a:srgbClr val="479B87"/>
                </a:solidFill>
                <a:latin typeface="Arial"/>
                <a:cs typeface="Arial"/>
              </a:defRPr>
            </a:lvl1pPr>
          </a:lstStyle>
          <a:p>
            <a:pPr defTabSz="888051"/>
            <a:r>
              <a:rPr lang="en-US" sz="2100" b="1" dirty="0"/>
              <a:t>Best Practices</a:t>
            </a:r>
            <a:endParaRPr lang="en-US" sz="2100" dirty="0"/>
          </a:p>
        </p:txBody>
      </p:sp>
      <p:sp>
        <p:nvSpPr>
          <p:cNvPr id="13" name="TextBox 12"/>
          <p:cNvSpPr txBox="1"/>
          <p:nvPr/>
        </p:nvSpPr>
        <p:spPr>
          <a:xfrm>
            <a:off x="1540807" y="3810004"/>
            <a:ext cx="5281706" cy="3127848"/>
          </a:xfrm>
          <a:prstGeom prst="rect">
            <a:avLst/>
          </a:prstGeom>
          <a:noFill/>
        </p:spPr>
        <p:txBody>
          <a:bodyPr wrap="square" lIns="80077" tIns="40039" rIns="80077" bIns="40039" rtlCol="0">
            <a:spAutoFit/>
          </a:bodyPr>
          <a:lstStyle/>
          <a:p>
            <a:pPr marL="250240" indent="-250240" defTabSz="888051"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7F7F7F"/>
                </a:solidFill>
                <a:latin typeface="Arial Narrow" panose="020B0606020202030204" pitchFamily="34" charset="0"/>
              </a:rPr>
              <a:t>Leadership creates an </a:t>
            </a:r>
            <a:r>
              <a:rPr lang="en-ZA" b="1" dirty="0">
                <a:solidFill>
                  <a:srgbClr val="7F7F7F"/>
                </a:solidFill>
                <a:latin typeface="Arial Narrow" panose="020B0606020202030204" pitchFamily="34" charset="0"/>
              </a:rPr>
              <a:t>environment </a:t>
            </a:r>
            <a:r>
              <a:rPr lang="en-ZA" dirty="0">
                <a:solidFill>
                  <a:srgbClr val="7F7F7F"/>
                </a:solidFill>
                <a:latin typeface="Arial Narrow" panose="020B0606020202030204" pitchFamily="34" charset="0"/>
              </a:rPr>
              <a:t>which is conducive to internal control and oversight. This is facilitated through stability in leadership.</a:t>
            </a:r>
          </a:p>
          <a:p>
            <a:pPr marL="250240" indent="-250240" defTabSz="888051">
              <a:buFont typeface="Arial" panose="020B0604020202020204" pitchFamily="34" charset="0"/>
              <a:buChar char="•"/>
            </a:pPr>
            <a:endParaRPr lang="en-ZA" dirty="0">
              <a:solidFill>
                <a:srgbClr val="7F7F7F"/>
              </a:solidFill>
              <a:latin typeface="Arial Narrow" panose="020B0606020202030204" pitchFamily="34" charset="0"/>
            </a:endParaRPr>
          </a:p>
          <a:p>
            <a:pPr marL="250240" indent="-250240" defTabSz="888051"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7F7F7F"/>
                </a:solidFill>
                <a:latin typeface="Arial Narrow" panose="020B0606020202030204" pitchFamily="34" charset="0"/>
              </a:rPr>
              <a:t>Senior management ensure  controls are in place for </a:t>
            </a:r>
            <a:r>
              <a:rPr lang="en-ZA" b="1" dirty="0">
                <a:solidFill>
                  <a:srgbClr val="7F7F7F"/>
                </a:solidFill>
                <a:latin typeface="Arial Narrow" panose="020B0606020202030204" pitchFamily="34" charset="0"/>
              </a:rPr>
              <a:t>robust financial and performance management</a:t>
            </a:r>
            <a:r>
              <a:rPr lang="en-ZA" dirty="0">
                <a:solidFill>
                  <a:srgbClr val="7F7F7F"/>
                </a:solidFill>
                <a:latin typeface="Arial Narrow" panose="020B0606020202030204" pitchFamily="34" charset="0"/>
              </a:rPr>
              <a:t> reporting systems.</a:t>
            </a:r>
          </a:p>
          <a:p>
            <a:pPr marL="250240" indent="-250240" defTabSz="888051">
              <a:buFont typeface="Arial" panose="020B0604020202020204" pitchFamily="34" charset="0"/>
              <a:buChar char="•"/>
            </a:pPr>
            <a:endParaRPr lang="en-ZA" dirty="0">
              <a:solidFill>
                <a:srgbClr val="7F7F7F"/>
              </a:solidFill>
              <a:latin typeface="Arial Narrow" panose="020B0606020202030204" pitchFamily="34" charset="0"/>
            </a:endParaRPr>
          </a:p>
          <a:p>
            <a:pPr marL="250240" indent="-250240" defTabSz="888051"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7F7F7F"/>
                </a:solidFill>
                <a:latin typeface="Arial Narrow" panose="020B0606020202030204" pitchFamily="34" charset="0"/>
              </a:rPr>
              <a:t>There is a focus on </a:t>
            </a:r>
            <a:r>
              <a:rPr lang="en-ZA" b="1" dirty="0">
                <a:solidFill>
                  <a:srgbClr val="7F7F7F"/>
                </a:solidFill>
                <a:latin typeface="Arial Narrow" panose="020B0606020202030204" pitchFamily="34" charset="0"/>
              </a:rPr>
              <a:t>governance </a:t>
            </a:r>
            <a:r>
              <a:rPr lang="en-ZA" dirty="0">
                <a:solidFill>
                  <a:srgbClr val="7F7F7F"/>
                </a:solidFill>
                <a:latin typeface="Arial Narrow" panose="020B0606020202030204" pitchFamily="34" charset="0"/>
              </a:rPr>
              <a:t>through risk management activities and effective internal audit units and audit committees.</a:t>
            </a:r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270220" y="3954338"/>
            <a:ext cx="1173213" cy="61766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31524" tIns="31524" rIns="31524" bIns="31524" rtlCol="0" anchor="ctr" anchorCtr="0">
            <a:spAutoFit/>
          </a:bodyPr>
          <a:lstStyle/>
          <a:p>
            <a:pPr algn="ctr" defTabSz="888051"/>
            <a:endParaRPr lang="en-ZA" sz="12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algn="ctr" defTabSz="888051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Leadership</a:t>
            </a:r>
          </a:p>
          <a:p>
            <a:pPr algn="ctr" defTabSz="888051"/>
            <a:endParaRPr lang="en-ZA" sz="12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0220" y="5029200"/>
            <a:ext cx="1173213" cy="63485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071" tIns="40035" rIns="80071" bIns="40035" rtlCol="0" anchor="ctr" anchorCtr="0">
            <a:spAutoFit/>
          </a:bodyPr>
          <a:lstStyle/>
          <a:p>
            <a:pPr algn="ctr" defTabSz="888051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Financial and Performance Management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220" y="5954591"/>
            <a:ext cx="1173213" cy="63485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071" tIns="40035" rIns="80071" bIns="40035" rtlCol="0" anchor="ctr" anchorCtr="0">
            <a:spAutoFit/>
          </a:bodyPr>
          <a:lstStyle/>
          <a:p>
            <a:pPr algn="ctr" defTabSz="888051"/>
            <a:endParaRPr lang="en-ZA" sz="12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algn="ctr" defTabSz="888051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Governance</a:t>
            </a:r>
          </a:p>
          <a:p>
            <a:pPr algn="ctr" defTabSz="888051"/>
            <a:endParaRPr lang="en-ZA" sz="12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270219" y="3083352"/>
            <a:ext cx="6585275" cy="68249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0077" tIns="40039" rIns="80077" bIns="40039" rtlCol="0" anchor="ctr"/>
          <a:lstStyle/>
          <a:p>
            <a:pPr algn="ctr" defTabSz="888051"/>
            <a:r>
              <a:rPr lang="en-ZA" b="1" dirty="0">
                <a:solidFill>
                  <a:srgbClr val="002060"/>
                </a:solidFill>
              </a:rPr>
              <a:t>This is achieved by</a:t>
            </a:r>
          </a:p>
        </p:txBody>
      </p:sp>
    </p:spTree>
    <p:extLst>
      <p:ext uri="{BB962C8B-B14F-4D97-AF65-F5344CB8AC3E}">
        <p14:creationId xmlns:p14="http://schemas.microsoft.com/office/powerpoint/2010/main" val="5638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7180499" y="1527"/>
            <a:ext cx="1962145" cy="6855034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888675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" name="Isosceles Triangle 54"/>
          <p:cNvSpPr/>
          <p:nvPr/>
        </p:nvSpPr>
        <p:spPr>
          <a:xfrm rot="10800000">
            <a:off x="7253026" y="1525"/>
            <a:ext cx="1823735" cy="1760518"/>
          </a:xfrm>
          <a:prstGeom prst="triangle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867" tIns="44433" rIns="88867" bIns="44433" rtlCol="0" anchor="ctr"/>
          <a:lstStyle/>
          <a:p>
            <a:pPr algn="ctr" defTabSz="888675"/>
            <a:endParaRPr lang="en-ZA" dirty="0">
              <a:solidFill>
                <a:prstClr val="white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" y="2"/>
            <a:ext cx="7180497" cy="583399"/>
          </a:xfrm>
          <a:prstGeom prst="rect">
            <a:avLst/>
          </a:prstGeom>
        </p:spPr>
        <p:txBody>
          <a:bodyPr vert="horz" lIns="139924" tIns="104943" rIns="0" bIns="0" rtlCol="0" anchor="t" anchorCtr="0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spcAft>
                <a:spcPts val="1200"/>
              </a:spcAft>
              <a:defRPr sz="2700">
                <a:solidFill>
                  <a:srgbClr val="479B87"/>
                </a:solidFill>
                <a:latin typeface="Arial"/>
                <a:cs typeface="Arial"/>
              </a:defRPr>
            </a:lvl1pPr>
          </a:lstStyle>
          <a:p>
            <a:pPr defTabSz="888675"/>
            <a:r>
              <a:rPr lang="en-US" sz="2100" b="1" dirty="0"/>
              <a:t>Best Practices - </a:t>
            </a:r>
            <a:r>
              <a:rPr lang="en-US" sz="2100" dirty="0"/>
              <a:t>Their continued focus on these basic controls contributed to their success </a:t>
            </a:r>
          </a:p>
        </p:txBody>
      </p:sp>
      <p:sp>
        <p:nvSpPr>
          <p:cNvPr id="39" name="TextBox 38"/>
          <p:cNvSpPr txBox="1">
            <a:spLocks/>
          </p:cNvSpPr>
          <p:nvPr/>
        </p:nvSpPr>
        <p:spPr>
          <a:xfrm>
            <a:off x="270220" y="1108499"/>
            <a:ext cx="918727" cy="6177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31546" tIns="31546" rIns="31546" bIns="31546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Effective</a:t>
            </a:r>
          </a:p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leadership culture     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0221" y="1939711"/>
            <a:ext cx="918727" cy="6349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127" tIns="40063" rIns="80127" bIns="40063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Human resource controls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70221" y="2796315"/>
            <a:ext cx="918727" cy="6349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127" tIns="40063" rIns="80127" bIns="40063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ICT governance and controls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86469" y="3642783"/>
            <a:ext cx="918727" cy="4502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127" tIns="40063" rIns="80127" bIns="40063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Audit action plans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0221" y="5048494"/>
            <a:ext cx="918727" cy="6349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127" tIns="40063" rIns="80127" bIns="40063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Daily and monthly controls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0221" y="5890068"/>
            <a:ext cx="918727" cy="6349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127" tIns="40063" rIns="80127" bIns="40063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Review and monitor compliance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70221" y="4329148"/>
            <a:ext cx="918727" cy="6349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80127" tIns="40063" rIns="80127" bIns="40063" rtlCol="0" anchor="ctr" anchorCtr="0">
            <a:spAutoFit/>
          </a:bodyPr>
          <a:lstStyle/>
          <a:p>
            <a:pPr algn="ctr" defTabSz="888675"/>
            <a:r>
              <a:rPr lang="en-ZA" sz="1200" b="1" dirty="0">
                <a:solidFill>
                  <a:prstClr val="white"/>
                </a:solidFill>
                <a:latin typeface="Arial Narrow" panose="020B0606020202030204" pitchFamily="34" charset="0"/>
              </a:rPr>
              <a:t>Proper record keeping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55436" y="415186"/>
            <a:ext cx="1962436" cy="530156"/>
          </a:xfrm>
          <a:prstGeom prst="rect">
            <a:avLst/>
          </a:prstGeom>
          <a:noFill/>
        </p:spPr>
        <p:txBody>
          <a:bodyPr wrap="square" lIns="80127" tIns="40063" rIns="80127" bIns="40063" rtlCol="0">
            <a:spAutoFit/>
          </a:bodyPr>
          <a:lstStyle/>
          <a:p>
            <a:pPr algn="ctr" defTabSz="888675"/>
            <a:r>
              <a:rPr lang="en-US" sz="1400" dirty="0" smtClean="0">
                <a:solidFill>
                  <a:prstClr val="white"/>
                </a:solidFill>
                <a:latin typeface="Arial Bold"/>
                <a:cs typeface="Arial Bold"/>
              </a:rPr>
              <a:t>2014-15</a:t>
            </a:r>
            <a:endParaRPr lang="en-US" sz="1400" dirty="0">
              <a:solidFill>
                <a:prstClr val="white"/>
              </a:solidFill>
              <a:latin typeface="Arial Bold"/>
              <a:cs typeface="Arial Bold"/>
            </a:endParaRPr>
          </a:p>
          <a:p>
            <a:pPr algn="ctr" defTabSz="888675"/>
            <a:r>
              <a:rPr lang="en-US" sz="1400" dirty="0">
                <a:solidFill>
                  <a:prstClr val="white"/>
                </a:solidFill>
                <a:latin typeface="Arial Bold"/>
                <a:cs typeface="Arial Bold"/>
              </a:rPr>
              <a:t>MFMA</a:t>
            </a:r>
          </a:p>
        </p:txBody>
      </p:sp>
      <p:pic>
        <p:nvPicPr>
          <p:cNvPr id="57" name="Content Placeholder 6" descr="Auditor General SA.png"/>
          <p:cNvPicPr>
            <a:picLocks noChangeAspect="1"/>
          </p:cNvPicPr>
          <p:nvPr/>
        </p:nvPicPr>
        <p:blipFill>
          <a:blip r:embed="rId3"/>
          <a:srcRect t="-8363" b="-8363"/>
          <a:stretch>
            <a:fillRect/>
          </a:stretch>
        </p:blipFill>
        <p:spPr>
          <a:xfrm>
            <a:off x="7393678" y="5318336"/>
            <a:ext cx="1535787" cy="989954"/>
          </a:xfrm>
          <a:prstGeom prst="rect">
            <a:avLst/>
          </a:prstGeom>
        </p:spPr>
      </p:pic>
      <p:sp>
        <p:nvSpPr>
          <p:cNvPr id="59" name="Slide Number Placeholder 36"/>
          <p:cNvSpPr>
            <a:spLocks noGrp="1"/>
          </p:cNvSpPr>
          <p:nvPr>
            <p:ph type="sldNum" sz="quarter" idx="12"/>
          </p:nvPr>
        </p:nvSpPr>
        <p:spPr>
          <a:xfrm>
            <a:off x="7389496" y="6355018"/>
            <a:ext cx="1541169" cy="365049"/>
          </a:xfrm>
        </p:spPr>
        <p:txBody>
          <a:bodyPr/>
          <a:lstStyle/>
          <a:p>
            <a:pPr algn="ctr"/>
            <a:fld id="{77BE3914-9785-AB4C-9ACD-E1117CFE9C60}" type="slidenum">
              <a:rPr lang="en-US" smtClean="0">
                <a:solidFill>
                  <a:prstClr val="white"/>
                </a:solidFill>
              </a:rPr>
              <a:pPr algn="ctr"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65997" y="1909159"/>
            <a:ext cx="5252992" cy="530163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HR practices - 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adequate and sufficiently skilled official are in place and their performance is managed;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91234" y="5897462"/>
            <a:ext cx="5252992" cy="753391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Mechanisms in place to identify applicable legislation and changes and processes to ensure and monitor </a:t>
            </a: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with legislation.</a:t>
            </a:r>
            <a:endParaRPr lang="en-ZA" sz="1400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84491" y="5055888"/>
            <a:ext cx="5252992" cy="530163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disciplines and controls 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in place for daily and monthly processing and reconciling of transactions;</a:t>
            </a:r>
            <a:endParaRPr lang="en-GB" sz="1400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84491" y="4316679"/>
            <a:ext cx="5252992" cy="530163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 record keeping </a:t>
            </a:r>
            <a:r>
              <a:rPr lang="en-ZA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ensure information is accessible and available to support financial and performance reporting;</a:t>
            </a:r>
            <a:endParaRPr lang="en-GB" sz="1400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65997" y="3588871"/>
            <a:ext cx="5252992" cy="530163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action plans 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to address internal control weaknesses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65997" y="2738164"/>
            <a:ext cx="5252992" cy="753391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 to ICT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ensure it supports objectives and processes and maintain confidentiality, integrity and availability of information;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65997" y="1091412"/>
            <a:ext cx="5252992" cy="530163"/>
          </a:xfrm>
          <a:prstGeom prst="rect">
            <a:avLst/>
          </a:prstGeom>
          <a:noFill/>
        </p:spPr>
        <p:txBody>
          <a:bodyPr wrap="square" lIns="80133" tIns="40067" rIns="80133" bIns="40067" rtlCol="0">
            <a:spAutoFit/>
          </a:bodyPr>
          <a:lstStyle/>
          <a:p>
            <a:pPr marL="250416" indent="-250416" defTabSz="888675">
              <a:buFont typeface="Arial" panose="020B0604020202020204" pitchFamily="34" charset="0"/>
              <a:buChar char="•"/>
            </a:pP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established a culture of </a:t>
            </a: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behaviour, commitment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ZA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governance</a:t>
            </a:r>
            <a:r>
              <a:rPr lang="en-ZA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192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/>
          <p:cNvSpPr txBox="1">
            <a:spLocks/>
          </p:cNvSpPr>
          <p:nvPr/>
        </p:nvSpPr>
        <p:spPr>
          <a:xfrm>
            <a:off x="304800" y="274638"/>
            <a:ext cx="8077200" cy="487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b="1" dirty="0" smtClean="0">
                <a:solidFill>
                  <a:srgbClr val="00A9A4"/>
                </a:solidFill>
              </a:rPr>
              <a:t>Municipal entity business processes</a:t>
            </a:r>
            <a:endParaRPr lang="en-US" sz="2400" b="1" dirty="0">
              <a:solidFill>
                <a:srgbClr val="00A9A4"/>
              </a:solidFill>
            </a:endParaRPr>
          </a:p>
          <a:p>
            <a:pPr algn="l"/>
            <a:endParaRPr lang="en-US" sz="2400" b="1" dirty="0">
              <a:solidFill>
                <a:srgbClr val="00A9A4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75564287"/>
              </p:ext>
            </p:extLst>
          </p:nvPr>
        </p:nvGraphicFramePr>
        <p:xfrm>
          <a:off x="304800" y="1568924"/>
          <a:ext cx="4267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ight Brace 10"/>
          <p:cNvSpPr/>
          <p:nvPr/>
        </p:nvSpPr>
        <p:spPr>
          <a:xfrm>
            <a:off x="4160862" y="2133600"/>
            <a:ext cx="990600" cy="4301319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762000"/>
            <a:ext cx="8610600" cy="1219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5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Constitution 152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 – objectives of local government: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democratic and accountable government for local communities;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ensure the provision of services to communities in a sustainable manner;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promote social and economic development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promote a safe and healthy environment; and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encourage the involvement of communities and community 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organizations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in the matters of local government.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257800" y="2038066"/>
            <a:ext cx="3581400" cy="46482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/>
              <a:t> 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 of the  “Back to Basics” approach: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public participation platforms.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Delivering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municipal 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 at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the right quality and standard. This includes planning for and delivery of infrastructure and amenities, maintenance and upkeep, including the budgeting to do this. </a:t>
            </a:r>
            <a:endParaRPr lang="en-US" sz="12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failures in 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ood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governance and administration - cut wastage, spend public funds prudently, hire competent staff, ensure transparency and accountability.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ound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financial management and accounting, and prudently manage resources so as to sustainably deliver services and bring development to communities. 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Build and maintain sound institutional and administrative capabilities </a:t>
            </a:r>
            <a:r>
              <a:rPr lang="en-US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managed </a:t>
            </a:r>
            <a:r>
              <a:rPr lang="en-US" sz="1250" dirty="0">
                <a:latin typeface="Arial" panose="020B0604020202020204" pitchFamily="34" charset="0"/>
                <a:cs typeface="Arial" panose="020B0604020202020204" pitchFamily="34" charset="0"/>
              </a:rPr>
              <a:t>by dedicated and skilled personnel at all levels.</a:t>
            </a:r>
            <a:endParaRPr lang="en-ZA" sz="12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9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F9648B2493E4799CA4E283943BA0F" ma:contentTypeVersion="1" ma:contentTypeDescription="Create a new document." ma:contentTypeScope="" ma:versionID="2acd76ff610fc18b206122a2a304576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d8eb41ef95b59e8b7012d71f605307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34FA31-3C6A-4FE2-A9A1-42A832021C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C6D1FA-32B3-4E7E-89BD-ADD956788B81}">
  <ds:schemaRefs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8D8627-5E64-4A77-97D3-897988F0BD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13966</TotalTime>
  <Words>1414</Words>
  <Application>Microsoft Office PowerPoint</Application>
  <PresentationFormat>On-screen Show (4:3)</PresentationFormat>
  <Paragraphs>174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Office Theme</vt:lpstr>
      <vt:lpstr>Custom Design</vt:lpstr>
      <vt:lpstr>3_Custom Design</vt:lpstr>
      <vt:lpstr>4_Custom Design</vt:lpstr>
      <vt:lpstr>5_Custom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Auditor General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option 2</dc:title>
  <dc:creator>Gerharddt</dc:creator>
  <cp:lastModifiedBy>DeonE</cp:lastModifiedBy>
  <cp:revision>360</cp:revision>
  <cp:lastPrinted>2015-10-13T18:54:52Z</cp:lastPrinted>
  <dcterms:created xsi:type="dcterms:W3CDTF">2013-05-24T12:21:16Z</dcterms:created>
  <dcterms:modified xsi:type="dcterms:W3CDTF">2016-01-14T13:33:25Z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0x0101001F6F9648B2493E4799CA4E283943BA0F</vt:lpwstr>
  </property>
  <property fmtid="{D5CDD505-2E9C-101B-9397-08002B2CF9AE}" pid="3" name="TemplateUrl">
    <vt:lpwstr/>
  </property>
  <property fmtid="{D5CDD505-2E9C-101B-9397-08002B2CF9AE}" pid="4" name="Order">
    <vt:r8>3600</vt:r8>
  </property>
  <property fmtid="{D5CDD505-2E9C-101B-9397-08002B2CF9AE}" pid="5" name="xd_Signature">
    <vt:bool>false</vt:bool>
  </property>
  <property fmtid="{D5CDD505-2E9C-101B-9397-08002B2CF9AE}" pid="6" name="xd_ProgID">
    <vt:lpwstr/>
  </property>
</Properties>
</file>