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8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0" r:id="rId39"/>
    <p:sldId id="293" r:id="rId40"/>
    <p:sldId id="294" r:id="rId41"/>
    <p:sldId id="296" r:id="rId42"/>
    <p:sldId id="298" r:id="rId43"/>
    <p:sldId id="299" r:id="rId44"/>
    <p:sldId id="297" r:id="rId45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onell\Documents\My%20Documents\236%20ALF%20-%20Alfred%20Nzo%20LED\Status%20Quo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Age profile -2009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61088804296824"/>
          <c:y val="0.13152438182069404"/>
          <c:w val="0.85589821139907696"/>
          <c:h val="0.50578981903578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0-14</c:v>
                </c:pt>
              </c:strCache>
            </c:strRef>
          </c:tx>
          <c:invertIfNegative val="0"/>
          <c:cat>
            <c:strRef>
              <c:f>Sheet1!$A$30:$A$34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</c:v>
                </c:pt>
              </c:strCache>
            </c:strRef>
          </c:cat>
          <c:val>
            <c:numRef>
              <c:f>Sheet1!$B$30:$B$34</c:f>
              <c:numCache>
                <c:formatCode>General</c:formatCode>
                <c:ptCount val="5"/>
                <c:pt idx="0" formatCode="0.0">
                  <c:v>40.300000000000004</c:v>
                </c:pt>
                <c:pt idx="1">
                  <c:v>40</c:v>
                </c:pt>
                <c:pt idx="2">
                  <c:v>41.6</c:v>
                </c:pt>
                <c:pt idx="3">
                  <c:v>39.800000000000004</c:v>
                </c:pt>
                <c:pt idx="4">
                  <c:v>38.700000000000003</c:v>
                </c:pt>
              </c:numCache>
            </c:numRef>
          </c:val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15-34</c:v>
                </c:pt>
              </c:strCache>
            </c:strRef>
          </c:tx>
          <c:invertIfNegative val="0"/>
          <c:cat>
            <c:strRef>
              <c:f>Sheet1!$A$30:$A$34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</c:v>
                </c:pt>
              </c:strCache>
            </c:strRef>
          </c:cat>
          <c:val>
            <c:numRef>
              <c:f>Sheet1!$C$30:$C$34</c:f>
              <c:numCache>
                <c:formatCode>General</c:formatCode>
                <c:ptCount val="5"/>
                <c:pt idx="0">
                  <c:v>37.6</c:v>
                </c:pt>
                <c:pt idx="1">
                  <c:v>40.200000000000003</c:v>
                </c:pt>
                <c:pt idx="2">
                  <c:v>38.700000000000003</c:v>
                </c:pt>
                <c:pt idx="3">
                  <c:v>37</c:v>
                </c:pt>
                <c:pt idx="4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Sheet1!$D$29</c:f>
              <c:strCache>
                <c:ptCount val="1"/>
                <c:pt idx="0">
                  <c:v>35-64</c:v>
                </c:pt>
              </c:strCache>
            </c:strRef>
          </c:tx>
          <c:invertIfNegative val="0"/>
          <c:cat>
            <c:strRef>
              <c:f>Sheet1!$A$30:$A$34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</c:v>
                </c:pt>
              </c:strCache>
            </c:strRef>
          </c:cat>
          <c:val>
            <c:numRef>
              <c:f>Sheet1!$D$30:$D$34</c:f>
              <c:numCache>
                <c:formatCode>General</c:formatCode>
                <c:ptCount val="5"/>
                <c:pt idx="0">
                  <c:v>16.8</c:v>
                </c:pt>
                <c:pt idx="1">
                  <c:v>15.3</c:v>
                </c:pt>
                <c:pt idx="2">
                  <c:v>15</c:v>
                </c:pt>
                <c:pt idx="3">
                  <c:v>17.600000000000001</c:v>
                </c:pt>
                <c:pt idx="4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Sheet1!$E$29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Sheet1!$A$30:$A$34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</c:v>
                </c:pt>
              </c:strCache>
            </c:strRef>
          </c:cat>
          <c:val>
            <c:numRef>
              <c:f>Sheet1!$E$30:$E$34</c:f>
              <c:numCache>
                <c:formatCode>General</c:formatCode>
                <c:ptCount val="5"/>
                <c:pt idx="0">
                  <c:v>5.2</c:v>
                </c:pt>
                <c:pt idx="1">
                  <c:v>4.5</c:v>
                </c:pt>
                <c:pt idx="2">
                  <c:v>4.8</c:v>
                </c:pt>
                <c:pt idx="3">
                  <c:v>5.6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299968"/>
        <c:axId val="151301504"/>
        <c:axId val="0"/>
      </c:bar3DChart>
      <c:catAx>
        <c:axId val="151299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301504"/>
        <c:crosses val="autoZero"/>
        <c:auto val="1"/>
        <c:lblAlgn val="ctr"/>
        <c:lblOffset val="100"/>
        <c:noMultiLvlLbl val="0"/>
      </c:catAx>
      <c:valAx>
        <c:axId val="15130150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51299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Sheet6!$H$25</c:f>
              <c:strCache>
                <c:ptCount val="1"/>
                <c:pt idx="0">
                  <c:v> Construction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Sheet6!$I$24:$L$24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Sheet6!$I$25:$L$25</c:f>
              <c:numCache>
                <c:formatCode>_ * #,##0_ ;_ * \-#,##0_ ;_ * "-"??_ ;_ @_ </c:formatCode>
                <c:ptCount val="4"/>
                <c:pt idx="0">
                  <c:v>55.382465286949</c:v>
                </c:pt>
                <c:pt idx="1">
                  <c:v>66.904598571423378</c:v>
                </c:pt>
                <c:pt idx="2">
                  <c:v>132.48505304410418</c:v>
                </c:pt>
                <c:pt idx="3">
                  <c:v>233.46356720276592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03904"/>
        <c:axId val="153016576"/>
      </c:lineChart>
      <c:catAx>
        <c:axId val="1530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016576"/>
        <c:crosses val="autoZero"/>
        <c:auto val="1"/>
        <c:lblAlgn val="ctr"/>
        <c:lblOffset val="100"/>
        <c:noMultiLvlLbl val="0"/>
      </c:catAx>
      <c:valAx>
        <c:axId val="153016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ZA" sz="800" b="0" dirty="0"/>
                  <a:t>Rm (constant 2005 prices)</a:t>
                </a:r>
              </a:p>
            </c:rich>
          </c:tx>
          <c:layout/>
          <c:overlay val="0"/>
        </c:title>
        <c:numFmt formatCode="_ * #,##0_ ;_ * \-#,##0_ ;_ * &quot;-&quot;??_ ;_ @_ " sourceLinked="1"/>
        <c:majorTickMark val="none"/>
        <c:minorTickMark val="none"/>
        <c:tickLblPos val="nextTo"/>
        <c:spPr>
          <a:ln w="9525">
            <a:noFill/>
          </a:ln>
        </c:spPr>
        <c:crossAx val="1530039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97281589801274"/>
          <c:y val="3.9023199023199041E-2"/>
          <c:w val="0.7979516862279008"/>
          <c:h val="0.5094144502295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Sheet1!$A$52</c:f>
              <c:strCache>
                <c:ptCount val="1"/>
                <c:pt idx="0">
                  <c:v>ANDM</c:v>
                </c:pt>
              </c:strCache>
            </c:strRef>
          </c:tx>
          <c:invertIfNegative val="0"/>
          <c:cat>
            <c:strRef>
              <c:f>Sheet1!$B$51:$F$51</c:f>
              <c:strCache>
                <c:ptCount val="5"/>
                <c:pt idx="0">
                  <c:v>No Schooling</c:v>
                </c:pt>
                <c:pt idx="1">
                  <c:v>Some primary</c:v>
                </c:pt>
                <c:pt idx="2">
                  <c:v>Completed primary</c:v>
                </c:pt>
                <c:pt idx="3">
                  <c:v>Some high school</c:v>
                </c:pt>
                <c:pt idx="4">
                  <c:v>Matric &amp; higher</c:v>
                </c:pt>
              </c:strCache>
            </c:strRef>
          </c:cat>
          <c:val>
            <c:numRef>
              <c:f>Sheet1!$B$52:$F$52</c:f>
              <c:numCache>
                <c:formatCode>General</c:formatCode>
                <c:ptCount val="5"/>
                <c:pt idx="0">
                  <c:v>20.7</c:v>
                </c:pt>
                <c:pt idx="1">
                  <c:v>42.9</c:v>
                </c:pt>
                <c:pt idx="2">
                  <c:v>7.3</c:v>
                </c:pt>
                <c:pt idx="3">
                  <c:v>23.4</c:v>
                </c:pt>
                <c:pt idx="4">
                  <c:v>5.8</c:v>
                </c:pt>
              </c:numCache>
            </c:numRef>
          </c:val>
        </c:ser>
        <c:ser>
          <c:idx val="1"/>
          <c:order val="1"/>
          <c:tx>
            <c:strRef>
              <c:f>Sheet1!$A$53</c:f>
              <c:strCache>
                <c:ptCount val="1"/>
                <c:pt idx="0">
                  <c:v>Ntabankulu</c:v>
                </c:pt>
              </c:strCache>
            </c:strRef>
          </c:tx>
          <c:invertIfNegative val="0"/>
          <c:cat>
            <c:strRef>
              <c:f>Sheet1!$B$51:$F$51</c:f>
              <c:strCache>
                <c:ptCount val="5"/>
                <c:pt idx="0">
                  <c:v>No Schooling</c:v>
                </c:pt>
                <c:pt idx="1">
                  <c:v>Some primary</c:v>
                </c:pt>
                <c:pt idx="2">
                  <c:v>Completed primary</c:v>
                </c:pt>
                <c:pt idx="3">
                  <c:v>Some high school</c:v>
                </c:pt>
                <c:pt idx="4">
                  <c:v>Matric &amp; higher</c:v>
                </c:pt>
              </c:strCache>
            </c:strRef>
          </c:cat>
          <c:val>
            <c:numRef>
              <c:f>Sheet1!$B$53:$F$53</c:f>
              <c:numCache>
                <c:formatCode>General</c:formatCode>
                <c:ptCount val="5"/>
                <c:pt idx="0">
                  <c:v>25.7</c:v>
                </c:pt>
                <c:pt idx="1">
                  <c:v>42.5</c:v>
                </c:pt>
                <c:pt idx="2">
                  <c:v>6.2</c:v>
                </c:pt>
                <c:pt idx="3">
                  <c:v>20.5</c:v>
                </c:pt>
                <c:pt idx="4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Sheet1!$A$54</c:f>
              <c:strCache>
                <c:ptCount val="1"/>
                <c:pt idx="0">
                  <c:v>Mbizana</c:v>
                </c:pt>
              </c:strCache>
            </c:strRef>
          </c:tx>
          <c:invertIfNegative val="0"/>
          <c:cat>
            <c:strRef>
              <c:f>Sheet1!$B$51:$F$51</c:f>
              <c:strCache>
                <c:ptCount val="5"/>
                <c:pt idx="0">
                  <c:v>No Schooling</c:v>
                </c:pt>
                <c:pt idx="1">
                  <c:v>Some primary</c:v>
                </c:pt>
                <c:pt idx="2">
                  <c:v>Completed primary</c:v>
                </c:pt>
                <c:pt idx="3">
                  <c:v>Some high school</c:v>
                </c:pt>
                <c:pt idx="4">
                  <c:v>Matric &amp; higher</c:v>
                </c:pt>
              </c:strCache>
            </c:strRef>
          </c:cat>
          <c:val>
            <c:numRef>
              <c:f>Sheet1!$B$54:$F$54</c:f>
              <c:numCache>
                <c:formatCode>General</c:formatCode>
                <c:ptCount val="5"/>
                <c:pt idx="0">
                  <c:v>26</c:v>
                </c:pt>
                <c:pt idx="1">
                  <c:v>42.9</c:v>
                </c:pt>
                <c:pt idx="2">
                  <c:v>6.1</c:v>
                </c:pt>
                <c:pt idx="3">
                  <c:v>20.100000000000001</c:v>
                </c:pt>
                <c:pt idx="4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Sheet1!$A$55</c:f>
              <c:strCache>
                <c:ptCount val="1"/>
                <c:pt idx="0">
                  <c:v>Umzimvubu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Sheet1!$B$51:$F$51</c:f>
              <c:strCache>
                <c:ptCount val="5"/>
                <c:pt idx="0">
                  <c:v>No Schooling</c:v>
                </c:pt>
                <c:pt idx="1">
                  <c:v>Some primary</c:v>
                </c:pt>
                <c:pt idx="2">
                  <c:v>Completed primary</c:v>
                </c:pt>
                <c:pt idx="3">
                  <c:v>Some high school</c:v>
                </c:pt>
                <c:pt idx="4">
                  <c:v>Matric &amp; higher</c:v>
                </c:pt>
              </c:strCache>
            </c:strRef>
          </c:cat>
          <c:val>
            <c:numRef>
              <c:f>Sheet1!$B$55:$F$55</c:f>
              <c:numCache>
                <c:formatCode>General</c:formatCode>
                <c:ptCount val="5"/>
                <c:pt idx="0">
                  <c:v>15.8</c:v>
                </c:pt>
                <c:pt idx="1">
                  <c:v>42.8</c:v>
                </c:pt>
                <c:pt idx="2">
                  <c:v>8.2000000000000011</c:v>
                </c:pt>
                <c:pt idx="3">
                  <c:v>26.4</c:v>
                </c:pt>
                <c:pt idx="4">
                  <c:v>6.8</c:v>
                </c:pt>
              </c:numCache>
            </c:numRef>
          </c:val>
        </c:ser>
        <c:ser>
          <c:idx val="4"/>
          <c:order val="4"/>
          <c:tx>
            <c:strRef>
              <c:f>Sheet1!$A$56</c:f>
              <c:strCache>
                <c:ptCount val="1"/>
                <c:pt idx="0">
                  <c:v>Matatiele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Sheet1!$B$51:$F$51</c:f>
              <c:strCache>
                <c:ptCount val="5"/>
                <c:pt idx="0">
                  <c:v>No Schooling</c:v>
                </c:pt>
                <c:pt idx="1">
                  <c:v>Some primary</c:v>
                </c:pt>
                <c:pt idx="2">
                  <c:v>Completed primary</c:v>
                </c:pt>
                <c:pt idx="3">
                  <c:v>Some high school</c:v>
                </c:pt>
                <c:pt idx="4">
                  <c:v>Matric &amp; higher</c:v>
                </c:pt>
              </c:strCache>
            </c:strRef>
          </c:cat>
          <c:val>
            <c:numRef>
              <c:f>Sheet1!$B$56:$F$56</c:f>
              <c:numCache>
                <c:formatCode>General</c:formatCode>
                <c:ptCount val="5"/>
                <c:pt idx="0">
                  <c:v>16.2</c:v>
                </c:pt>
                <c:pt idx="1">
                  <c:v>43.1</c:v>
                </c:pt>
                <c:pt idx="2">
                  <c:v>8.6</c:v>
                </c:pt>
                <c:pt idx="3">
                  <c:v>26.2</c:v>
                </c:pt>
                <c:pt idx="4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366272"/>
        <c:axId val="151368064"/>
        <c:axId val="0"/>
      </c:bar3DChart>
      <c:catAx>
        <c:axId val="15136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1368064"/>
        <c:crosses val="autoZero"/>
        <c:auto val="1"/>
        <c:lblAlgn val="ctr"/>
        <c:lblOffset val="100"/>
        <c:noMultiLvlLbl val="0"/>
      </c:catAx>
      <c:valAx>
        <c:axId val="15136806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ZA" dirty="0"/>
                  <a:t>%</a:t>
                </a:r>
              </a:p>
            </c:rich>
          </c:tx>
          <c:layout>
            <c:manualLayout>
              <c:xMode val="edge"/>
              <c:yMode val="edge"/>
              <c:x val="0.11464115287475858"/>
              <c:y val="0.25190010857763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13662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15935225077998"/>
          <c:y val="3.0704501559946515E-2"/>
          <c:w val="0.63970857227754141"/>
          <c:h val="0.6109404248997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Sheet1!$A$69</c:f>
              <c:strCache>
                <c:ptCount val="1"/>
                <c:pt idx="0">
                  <c:v>Not economically active</c:v>
                </c:pt>
              </c:strCache>
            </c:strRef>
          </c:tx>
          <c:invertIfNegative val="0"/>
          <c:cat>
            <c:strRef>
              <c:f>Sheet1!$B$68:$F$68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 </c:v>
                </c:pt>
              </c:strCache>
            </c:strRef>
          </c:cat>
          <c:val>
            <c:numRef>
              <c:f>Sheet1!$B$69:$F$69</c:f>
              <c:numCache>
                <c:formatCode>General</c:formatCode>
                <c:ptCount val="5"/>
                <c:pt idx="0">
                  <c:v>67.7</c:v>
                </c:pt>
                <c:pt idx="1">
                  <c:v>75</c:v>
                </c:pt>
                <c:pt idx="2">
                  <c:v>74.2</c:v>
                </c:pt>
                <c:pt idx="3">
                  <c:v>63.4</c:v>
                </c:pt>
                <c:pt idx="4">
                  <c:v>60.2</c:v>
                </c:pt>
              </c:numCache>
            </c:numRef>
          </c:val>
        </c:ser>
        <c:ser>
          <c:idx val="1"/>
          <c:order val="1"/>
          <c:tx>
            <c:strRef>
              <c:f>Sheet1!$A$70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Sheet1!$B$68:$F$68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 </c:v>
                </c:pt>
              </c:strCache>
            </c:strRef>
          </c:cat>
          <c:val>
            <c:numRef>
              <c:f>Sheet1!$B$70:$F$70</c:f>
              <c:numCache>
                <c:formatCode>General</c:formatCode>
                <c:ptCount val="5"/>
                <c:pt idx="0">
                  <c:v>9.1</c:v>
                </c:pt>
                <c:pt idx="1">
                  <c:v>11.6</c:v>
                </c:pt>
                <c:pt idx="2">
                  <c:v>7.3</c:v>
                </c:pt>
                <c:pt idx="3">
                  <c:v>10.1</c:v>
                </c:pt>
                <c:pt idx="4">
                  <c:v>8.6</c:v>
                </c:pt>
              </c:numCache>
            </c:numRef>
          </c:val>
        </c:ser>
        <c:ser>
          <c:idx val="2"/>
          <c:order val="2"/>
          <c:tx>
            <c:strRef>
              <c:f>Sheet1!$A$71</c:f>
              <c:strCache>
                <c:ptCount val="1"/>
                <c:pt idx="0">
                  <c:v>Employed</c:v>
                </c:pt>
              </c:strCache>
            </c:strRef>
          </c:tx>
          <c:invertIfNegative val="0"/>
          <c:cat>
            <c:strRef>
              <c:f>Sheet1!$B$68:$F$68</c:f>
              <c:strCache>
                <c:ptCount val="5"/>
                <c:pt idx="0">
                  <c:v>ANDM</c:v>
                </c:pt>
                <c:pt idx="1">
                  <c:v>Ntabankulu</c:v>
                </c:pt>
                <c:pt idx="2">
                  <c:v>Mbizana</c:v>
                </c:pt>
                <c:pt idx="3">
                  <c:v>Umzimvubu</c:v>
                </c:pt>
                <c:pt idx="4">
                  <c:v>Matatiele </c:v>
                </c:pt>
              </c:strCache>
            </c:strRef>
          </c:cat>
          <c:val>
            <c:numRef>
              <c:f>Sheet1!$B$71:$F$71</c:f>
              <c:numCache>
                <c:formatCode>General</c:formatCode>
                <c:ptCount val="5"/>
                <c:pt idx="0">
                  <c:v>23.1</c:v>
                </c:pt>
                <c:pt idx="1">
                  <c:v>13.2</c:v>
                </c:pt>
                <c:pt idx="2">
                  <c:v>18.3</c:v>
                </c:pt>
                <c:pt idx="3">
                  <c:v>26.4</c:v>
                </c:pt>
                <c:pt idx="4">
                  <c:v>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394176"/>
        <c:axId val="151395712"/>
        <c:axId val="0"/>
      </c:bar3DChart>
      <c:catAx>
        <c:axId val="15139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395712"/>
        <c:crosses val="autoZero"/>
        <c:auto val="1"/>
        <c:lblAlgn val="ctr"/>
        <c:lblOffset val="100"/>
        <c:noMultiLvlLbl val="0"/>
      </c:catAx>
      <c:valAx>
        <c:axId val="15139571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ZA" dirty="0"/>
                  <a:t>%</a:t>
                </a:r>
              </a:p>
            </c:rich>
          </c:tx>
          <c:layout>
            <c:manualLayout>
              <c:xMode val="edge"/>
              <c:yMode val="edge"/>
              <c:x val="0.21554835834200564"/>
              <c:y val="0.309462883177354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1394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Provincial &amp; District household income categories -2009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95222106670629"/>
          <c:y val="0.19914631538321972"/>
          <c:w val="0.82178362798990001"/>
          <c:h val="0.49320737141578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ANDM</c:v>
                </c:pt>
              </c:strCache>
            </c:strRef>
          </c:tx>
          <c:invertIfNegative val="0"/>
          <c:dLbls>
            <c:txPr>
              <a:bodyPr rot="-4200000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Sheet2!$M$2:$M$13</c:f>
              <c:strCache>
                <c:ptCount val="12"/>
                <c:pt idx="0">
                  <c:v>No income</c:v>
                </c:pt>
                <c:pt idx="1">
                  <c:v>1-400</c:v>
                </c:pt>
                <c:pt idx="2">
                  <c:v>401-800</c:v>
                </c:pt>
                <c:pt idx="3">
                  <c:v>801-1600</c:v>
                </c:pt>
                <c:pt idx="4">
                  <c:v>1601-3200</c:v>
                </c:pt>
                <c:pt idx="5">
                  <c:v>3201-6400</c:v>
                </c:pt>
                <c:pt idx="6">
                  <c:v>6401-12800</c:v>
                </c:pt>
                <c:pt idx="7">
                  <c:v>12801-25600</c:v>
                </c:pt>
                <c:pt idx="8">
                  <c:v>25601-51200</c:v>
                </c:pt>
                <c:pt idx="9">
                  <c:v>51201-102400</c:v>
                </c:pt>
                <c:pt idx="10">
                  <c:v>102400-204800</c:v>
                </c:pt>
                <c:pt idx="11">
                  <c:v>204801-more</c:v>
                </c:pt>
              </c:strCache>
            </c:strRef>
          </c:cat>
          <c:val>
            <c:numRef>
              <c:f>Sheet2!$N$2:$N$13</c:f>
              <c:numCache>
                <c:formatCode>0.0</c:formatCode>
                <c:ptCount val="12"/>
                <c:pt idx="0">
                  <c:v>41.9</c:v>
                </c:pt>
                <c:pt idx="1">
                  <c:v>11.5</c:v>
                </c:pt>
                <c:pt idx="2">
                  <c:v>25.3</c:v>
                </c:pt>
                <c:pt idx="3">
                  <c:v>11.4</c:v>
                </c:pt>
                <c:pt idx="4">
                  <c:v>5.2</c:v>
                </c:pt>
                <c:pt idx="5">
                  <c:v>2.9</c:v>
                </c:pt>
                <c:pt idx="6">
                  <c:v>1.2</c:v>
                </c:pt>
                <c:pt idx="7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Sheet2!$O$1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1111111111111125E-2"/>
                  <c:y val="7.285974499089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5660377358501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4200000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Sheet2!$M$2:$M$13</c:f>
              <c:strCache>
                <c:ptCount val="12"/>
                <c:pt idx="0">
                  <c:v>No income</c:v>
                </c:pt>
                <c:pt idx="1">
                  <c:v>1-400</c:v>
                </c:pt>
                <c:pt idx="2">
                  <c:v>401-800</c:v>
                </c:pt>
                <c:pt idx="3">
                  <c:v>801-1600</c:v>
                </c:pt>
                <c:pt idx="4">
                  <c:v>1601-3200</c:v>
                </c:pt>
                <c:pt idx="5">
                  <c:v>3201-6400</c:v>
                </c:pt>
                <c:pt idx="6">
                  <c:v>6401-12800</c:v>
                </c:pt>
                <c:pt idx="7">
                  <c:v>12801-25600</c:v>
                </c:pt>
                <c:pt idx="8">
                  <c:v>25601-51200</c:v>
                </c:pt>
                <c:pt idx="9">
                  <c:v>51201-102400</c:v>
                </c:pt>
                <c:pt idx="10">
                  <c:v>102400-204800</c:v>
                </c:pt>
                <c:pt idx="11">
                  <c:v>204801-more</c:v>
                </c:pt>
              </c:strCache>
            </c:strRef>
          </c:cat>
          <c:val>
            <c:numRef>
              <c:f>Sheet2!$O$2:$O$13</c:f>
              <c:numCache>
                <c:formatCode>0.0</c:formatCode>
                <c:ptCount val="12"/>
                <c:pt idx="0">
                  <c:v>22</c:v>
                </c:pt>
                <c:pt idx="1">
                  <c:v>7.8</c:v>
                </c:pt>
                <c:pt idx="2">
                  <c:v>12.2</c:v>
                </c:pt>
                <c:pt idx="3">
                  <c:v>26</c:v>
                </c:pt>
                <c:pt idx="4">
                  <c:v>11.4</c:v>
                </c:pt>
                <c:pt idx="5">
                  <c:v>9.1</c:v>
                </c:pt>
                <c:pt idx="6">
                  <c:v>6</c:v>
                </c:pt>
                <c:pt idx="7">
                  <c:v>3.3</c:v>
                </c:pt>
                <c:pt idx="8">
                  <c:v>1.5</c:v>
                </c:pt>
                <c:pt idx="9">
                  <c:v>0.4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1444096"/>
        <c:axId val="151449984"/>
        <c:axId val="0"/>
      </c:bar3DChart>
      <c:catAx>
        <c:axId val="151444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1449984"/>
        <c:crosses val="autoZero"/>
        <c:auto val="1"/>
        <c:lblAlgn val="ctr"/>
        <c:lblOffset val="100"/>
        <c:noMultiLvlLbl val="0"/>
      </c:catAx>
      <c:valAx>
        <c:axId val="1514499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ZA" dirty="0"/>
                  <a:t>%</a:t>
                </a:r>
              </a:p>
            </c:rich>
          </c:tx>
          <c:layout>
            <c:manualLayout>
              <c:xMode val="edge"/>
              <c:yMode val="edge"/>
              <c:x val="5.4313474966573311E-3"/>
              <c:y val="0.409197186057981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51444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GDP - (Rand millions-Current</a:t>
            </a:r>
            <a:r>
              <a:rPr lang="en-ZA" sz="1200" baseline="0" dirty="0"/>
              <a:t> Prices)</a:t>
            </a:r>
            <a:endParaRPr lang="en-ZA" sz="1200" dirty="0"/>
          </a:p>
        </c:rich>
      </c:tx>
      <c:layout>
        <c:manualLayout>
          <c:xMode val="edge"/>
          <c:yMode val="edge"/>
          <c:x val="0.28425660377358491"/>
          <c:y val="2.25352112676060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21599762293864211"/>
          <c:y val="0.13014084507042456"/>
          <c:w val="0.74999637498142924"/>
          <c:h val="0.58994551033233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'GVA TOTAL'!$B$10</c:f>
              <c:strCache>
                <c:ptCount val="1"/>
                <c:pt idx="0">
                  <c:v>Prices</c:v>
                </c:pt>
              </c:strCache>
            </c:strRef>
          </c:tx>
          <c:invertIfNegative val="0"/>
          <c:cat>
            <c:strRef>
              <c:f>'GVA TOTAL'!$A$11:$A$32</c:f>
              <c:strCache>
                <c:ptCount val="13"/>
                <c:pt idx="0">
                  <c:v> Eastern Cape</c:v>
                </c:pt>
                <c:pt idx="2">
                  <c:v>Cacadu</c:v>
                </c:pt>
                <c:pt idx="4">
                  <c:v> Amatole</c:v>
                </c:pt>
                <c:pt idx="6">
                  <c:v> Chris Hani</c:v>
                </c:pt>
                <c:pt idx="8">
                  <c:v>Ukhahlamba</c:v>
                </c:pt>
                <c:pt idx="10">
                  <c:v>O.R.Tambo</c:v>
                </c:pt>
                <c:pt idx="12">
                  <c:v> Alfred Nzo</c:v>
                </c:pt>
              </c:strCache>
            </c:strRef>
          </c:cat>
          <c:val>
            <c:numRef>
              <c:f>'GVA TOTAL'!$B$11:$B$32</c:f>
            </c:numRef>
          </c:val>
          <c:shape val="box"/>
        </c:ser>
        <c:ser>
          <c:idx val="1"/>
          <c:order val="1"/>
          <c:tx>
            <c:strRef>
              <c:f>'GVA TOTAL'!$C$10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'GVA TOTAL'!$A$11:$A$32</c:f>
              <c:strCache>
                <c:ptCount val="13"/>
                <c:pt idx="0">
                  <c:v> Eastern Cape</c:v>
                </c:pt>
                <c:pt idx="2">
                  <c:v>Cacadu</c:v>
                </c:pt>
                <c:pt idx="4">
                  <c:v> Amatole</c:v>
                </c:pt>
                <c:pt idx="6">
                  <c:v> Chris Hani</c:v>
                </c:pt>
                <c:pt idx="8">
                  <c:v>Ukhahlamba</c:v>
                </c:pt>
                <c:pt idx="10">
                  <c:v>O.R.Tambo</c:v>
                </c:pt>
                <c:pt idx="12">
                  <c:v> Alfred Nzo</c:v>
                </c:pt>
              </c:strCache>
            </c:strRef>
          </c:cat>
          <c:val>
            <c:numRef>
              <c:f>'GVA TOTAL'!$C$11:$C$32</c:f>
              <c:numCache>
                <c:formatCode>General</c:formatCode>
                <c:ptCount val="13"/>
                <c:pt idx="0" formatCode="_ * #,##0_ ;_ * \-#,##0_ ;_ * &quot;-&quot;??_ ;_ @_ ">
                  <c:v>42039.359620530675</c:v>
                </c:pt>
                <c:pt idx="2" formatCode="_ * #,##0_ ;_ * \-#,##0_ ;_ * &quot;-&quot;??_ ;_ @_ ">
                  <c:v>2939.5520772230611</c:v>
                </c:pt>
                <c:pt idx="4" formatCode="_ * #,##0_ ;_ * \-#,##0_ ;_ * &quot;-&quot;??_ ;_ @_ ">
                  <c:v>12724.75143866156</c:v>
                </c:pt>
                <c:pt idx="6" formatCode="_ * #,##0_ ;_ * \-#,##0_ ;_ * &quot;-&quot;??_ ;_ @_ ">
                  <c:v>3261.6639715072902</c:v>
                </c:pt>
                <c:pt idx="8" formatCode="_ * #,##0_ ;_ * \-#,##0_ ;_ * &quot;-&quot;??_ ;_ @_ ">
                  <c:v>1113.474880169982</c:v>
                </c:pt>
                <c:pt idx="10" formatCode="_ * #,##0_ ;_ * \-#,##0_ ;_ * &quot;-&quot;??_ ;_ @_ ">
                  <c:v>4319.8524005485051</c:v>
                </c:pt>
                <c:pt idx="12" formatCode="_ * #,##0_ ;_ * \-#,##0_ ;_ * &quot;-&quot;??_ ;_ @_ ">
                  <c:v>903.01785261087753</c:v>
                </c:pt>
              </c:numCache>
            </c:numRef>
          </c:val>
        </c:ser>
        <c:ser>
          <c:idx val="2"/>
          <c:order val="2"/>
          <c:tx>
            <c:strRef>
              <c:f>'GVA TOTAL'!$D$10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'GVA TOTAL'!$A$11:$A$32</c:f>
              <c:strCache>
                <c:ptCount val="13"/>
                <c:pt idx="0">
                  <c:v> Eastern Cape</c:v>
                </c:pt>
                <c:pt idx="2">
                  <c:v>Cacadu</c:v>
                </c:pt>
                <c:pt idx="4">
                  <c:v> Amatole</c:v>
                </c:pt>
                <c:pt idx="6">
                  <c:v> Chris Hani</c:v>
                </c:pt>
                <c:pt idx="8">
                  <c:v>Ukhahlamba</c:v>
                </c:pt>
                <c:pt idx="10">
                  <c:v>O.R.Tambo</c:v>
                </c:pt>
                <c:pt idx="12">
                  <c:v> Alfred Nzo</c:v>
                </c:pt>
              </c:strCache>
            </c:strRef>
          </c:cat>
          <c:val>
            <c:numRef>
              <c:f>'GVA TOTAL'!$D$11:$D$32</c:f>
              <c:numCache>
                <c:formatCode>General</c:formatCode>
                <c:ptCount val="13"/>
                <c:pt idx="0" formatCode="_ * #,##0_ ;_ * \-#,##0_ ;_ * &quot;-&quot;??_ ;_ @_ ">
                  <c:v>68655.616255625908</c:v>
                </c:pt>
                <c:pt idx="2" formatCode="_ * #,##0_ ;_ * \-#,##0_ ;_ * &quot;-&quot;??_ ;_ @_ ">
                  <c:v>4932.4716399576582</c:v>
                </c:pt>
                <c:pt idx="4" formatCode="_ * #,##0_ ;_ * \-#,##0_ ;_ * &quot;-&quot;??_ ;_ @_ ">
                  <c:v>19909.736849079902</c:v>
                </c:pt>
                <c:pt idx="6" formatCode="_ * #,##0_ ;_ * \-#,##0_ ;_ * &quot;-&quot;??_ ;_ @_ ">
                  <c:v>5168.5481343194533</c:v>
                </c:pt>
                <c:pt idx="8" formatCode="_ * #,##0_ ;_ * \-#,##0_ ;_ * &quot;-&quot;??_ ;_ @_ ">
                  <c:v>1978.5146762729098</c:v>
                </c:pt>
                <c:pt idx="10" formatCode="_ * #,##0_ ;_ * \-#,##0_ ;_ * &quot;-&quot;??_ ;_ @_ ">
                  <c:v>6974.8948394324934</c:v>
                </c:pt>
                <c:pt idx="12" formatCode="_ * #,##0_ ;_ * \-#,##0_ ;_ * &quot;-&quot;??_ ;_ @_ ">
                  <c:v>1701.0656314217076</c:v>
                </c:pt>
              </c:numCache>
            </c:numRef>
          </c:val>
        </c:ser>
        <c:ser>
          <c:idx val="3"/>
          <c:order val="3"/>
          <c:tx>
            <c:strRef>
              <c:f>'GVA TOTAL'!$E$10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'GVA TOTAL'!$A$11:$A$32</c:f>
              <c:strCache>
                <c:ptCount val="13"/>
                <c:pt idx="0">
                  <c:v> Eastern Cape</c:v>
                </c:pt>
                <c:pt idx="2">
                  <c:v>Cacadu</c:v>
                </c:pt>
                <c:pt idx="4">
                  <c:v> Amatole</c:v>
                </c:pt>
                <c:pt idx="6">
                  <c:v> Chris Hani</c:v>
                </c:pt>
                <c:pt idx="8">
                  <c:v>Ukhahlamba</c:v>
                </c:pt>
                <c:pt idx="10">
                  <c:v>O.R.Tambo</c:v>
                </c:pt>
                <c:pt idx="12">
                  <c:v> Alfred Nzo</c:v>
                </c:pt>
              </c:strCache>
            </c:strRef>
          </c:cat>
          <c:val>
            <c:numRef>
              <c:f>'GVA TOTAL'!$E$11:$E$32</c:f>
              <c:numCache>
                <c:formatCode>General</c:formatCode>
                <c:ptCount val="13"/>
                <c:pt idx="0" formatCode="_ * #,##0_ ;_ * \-#,##0_ ;_ * &quot;-&quot;??_ ;_ @_ ">
                  <c:v>110071.04732284309</c:v>
                </c:pt>
                <c:pt idx="2" formatCode="_ * #,##0_ ;_ * \-#,##0_ ;_ * &quot;-&quot;??_ ;_ @_ ">
                  <c:v>8411.7487397107689</c:v>
                </c:pt>
                <c:pt idx="4" formatCode="_ * #,##0_ ;_ * \-#,##0_ ;_ * &quot;-&quot;??_ ;_ @_ ">
                  <c:v>32340.330691431442</c:v>
                </c:pt>
                <c:pt idx="6" formatCode="_ * #,##0_ ;_ * \-#,##0_ ;_ * &quot;-&quot;??_ ;_ @_ ">
                  <c:v>8136.7906829564745</c:v>
                </c:pt>
                <c:pt idx="8" formatCode="_ * #,##0_ ;_ * \-#,##0_ ;_ * &quot;-&quot;??_ ;_ @_ ">
                  <c:v>3413.955821815925</c:v>
                </c:pt>
                <c:pt idx="10" formatCode="_ * #,##0_ ;_ * \-#,##0_ ;_ * &quot;-&quot;??_ ;_ @_ ">
                  <c:v>13019.482277514118</c:v>
                </c:pt>
                <c:pt idx="12" formatCode="_ * #,##0_ ;_ * \-#,##0_ ;_ * &quot;-&quot;??_ ;_ @_ ">
                  <c:v>3657.2124588996539</c:v>
                </c:pt>
              </c:numCache>
            </c:numRef>
          </c:val>
        </c:ser>
        <c:ser>
          <c:idx val="4"/>
          <c:order val="4"/>
          <c:tx>
            <c:strRef>
              <c:f>'GVA TOTAL'!$F$10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6.0377358490566035E-3"/>
                  <c:y val="1.877934272300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4200000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'GVA TOTAL'!$A$11:$A$32</c:f>
              <c:strCache>
                <c:ptCount val="13"/>
                <c:pt idx="0">
                  <c:v> Eastern Cape</c:v>
                </c:pt>
                <c:pt idx="2">
                  <c:v>Cacadu</c:v>
                </c:pt>
                <c:pt idx="4">
                  <c:v> Amatole</c:v>
                </c:pt>
                <c:pt idx="6">
                  <c:v> Chris Hani</c:v>
                </c:pt>
                <c:pt idx="8">
                  <c:v>Ukhahlamba</c:v>
                </c:pt>
                <c:pt idx="10">
                  <c:v>O.R.Tambo</c:v>
                </c:pt>
                <c:pt idx="12">
                  <c:v> Alfred Nzo</c:v>
                </c:pt>
              </c:strCache>
            </c:strRef>
          </c:cat>
          <c:val>
            <c:numRef>
              <c:f>'GVA TOTAL'!$F$11:$F$32</c:f>
              <c:numCache>
                <c:formatCode>General</c:formatCode>
                <c:ptCount val="13"/>
                <c:pt idx="0" formatCode="_ * #,##0_ ;_ * \-#,##0_ ;_ * &quot;-&quot;??_ ;_ @_ ">
                  <c:v>180645.44002707629</c:v>
                </c:pt>
                <c:pt idx="2" formatCode="_ * #,##0_ ;_ * \-#,##0_ ;_ * &quot;-&quot;??_ ;_ @_ ">
                  <c:v>13968.23239956609</c:v>
                </c:pt>
                <c:pt idx="4" formatCode="_ * #,##0_ ;_ * \-#,##0_ ;_ * &quot;-&quot;??_ ;_ @_ ">
                  <c:v>54413.741232439002</c:v>
                </c:pt>
                <c:pt idx="6" formatCode="_ * #,##0_ ;_ * \-#,##0_ ;_ * &quot;-&quot;??_ ;_ @_ ">
                  <c:v>13999.300201681201</c:v>
                </c:pt>
                <c:pt idx="8" formatCode="_ * #,##0_ ;_ * \-#,##0_ ;_ * &quot;-&quot;??_ ;_ @_ ">
                  <c:v>6456.938112075366</c:v>
                </c:pt>
                <c:pt idx="10" formatCode="_ * #,##0_ ;_ * \-#,##0_ ;_ * &quot;-&quot;??_ ;_ @_ ">
                  <c:v>26847.324590411172</c:v>
                </c:pt>
                <c:pt idx="12" formatCode="_ * #,##0_ ;_ * \-#,##0_ ;_ * &quot;-&quot;??_ ;_ @_ ">
                  <c:v>8079.935944296737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8"/>
        <c:shape val="cylinder"/>
        <c:axId val="151518208"/>
        <c:axId val="151528192"/>
        <c:axId val="0"/>
      </c:bar3DChart>
      <c:catAx>
        <c:axId val="15151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1528192"/>
        <c:crosses val="autoZero"/>
        <c:auto val="1"/>
        <c:lblAlgn val="ctr"/>
        <c:lblOffset val="100"/>
        <c:noMultiLvlLbl val="0"/>
      </c:catAx>
      <c:valAx>
        <c:axId val="1515281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ZA" dirty="0"/>
                  <a:t>R-millions</a:t>
                </a:r>
              </a:p>
            </c:rich>
          </c:tx>
          <c:layout>
            <c:manualLayout>
              <c:xMode val="edge"/>
              <c:yMode val="edge"/>
              <c:x val="2.9841628287030292E-3"/>
              <c:y val="0.14638157554249584"/>
            </c:manualLayout>
          </c:layout>
          <c:overlay val="0"/>
        </c:title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1518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178184519388414"/>
          <c:y val="0.92081534878561999"/>
          <c:w val="0.45304008319715094"/>
          <c:h val="6.7917045580570018E-2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R-GGP per sector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4511959589956"/>
          <c:y val="0.24318569553805772"/>
          <c:w val="0.86896259099688011"/>
          <c:h val="0.73321194225721797"/>
        </c:manualLayout>
      </c:layout>
      <c:pie3DChart>
        <c:varyColors val="1"/>
        <c:ser>
          <c:idx val="0"/>
          <c:order val="0"/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27427821522502"/>
                  <c:y val="-0.17423592884223099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886435893626506E-2"/>
                  <c:y val="1.73490813648294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6012360719061093E-2"/>
                  <c:y val="-0.129847258675998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3457138612390441E-2"/>
                  <c:y val="-1.12310440361622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6191650571980403E-3"/>
                  <c:y val="-2.06437736949552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2716137275293421"/>
                  <c:y val="-8.27828813065032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Sheet1!$G$95:$G$103</c:f>
              <c:strCache>
                <c:ptCount val="9"/>
                <c:pt idx="0">
                  <c:v>Government services</c:v>
                </c:pt>
                <c:pt idx="1">
                  <c:v>Finance &amp; business services</c:v>
                </c:pt>
                <c:pt idx="2">
                  <c:v>Transport &amp; communication</c:v>
                </c:pt>
                <c:pt idx="3">
                  <c:v>Trade</c:v>
                </c:pt>
                <c:pt idx="4">
                  <c:v>Construction</c:v>
                </c:pt>
                <c:pt idx="5">
                  <c:v>Electricity &amp; water</c:v>
                </c:pt>
                <c:pt idx="6">
                  <c:v>Manufacturing</c:v>
                </c:pt>
                <c:pt idx="7">
                  <c:v>Mining </c:v>
                </c:pt>
                <c:pt idx="8">
                  <c:v>Agriculture</c:v>
                </c:pt>
              </c:strCache>
            </c:strRef>
          </c:cat>
          <c:val>
            <c:numRef>
              <c:f>Sheet1!$H$95:$H$103</c:f>
              <c:numCache>
                <c:formatCode>General</c:formatCode>
                <c:ptCount val="9"/>
                <c:pt idx="0">
                  <c:v>35</c:v>
                </c:pt>
                <c:pt idx="1">
                  <c:v>19</c:v>
                </c:pt>
                <c:pt idx="2">
                  <c:v>8</c:v>
                </c:pt>
                <c:pt idx="3">
                  <c:v>18</c:v>
                </c:pt>
                <c:pt idx="4">
                  <c:v>3</c:v>
                </c:pt>
                <c:pt idx="5">
                  <c:v>1</c:v>
                </c:pt>
                <c:pt idx="6">
                  <c:v>12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Sheet6!$H$6</c:f>
              <c:strCache>
                <c:ptCount val="1"/>
                <c:pt idx="0">
                  <c:v> Agriculture, forestry and fishing</c:v>
                </c:pt>
              </c:strCache>
            </c:strRef>
          </c:tx>
          <c:marker>
            <c:symbol val="diamond"/>
            <c:size val="7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Sheet6!$I$5:$L$5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Sheet6!$I$6:$L$6</c:f>
              <c:numCache>
                <c:formatCode>_ * #,##0_ ;_ * \-#,##0_ ;_ * "-"??_ ;_ @_ </c:formatCode>
                <c:ptCount val="4"/>
                <c:pt idx="0">
                  <c:v>66.609476694940398</c:v>
                </c:pt>
                <c:pt idx="1">
                  <c:v>69.240085448079057</c:v>
                </c:pt>
                <c:pt idx="2">
                  <c:v>85.772736802238001</c:v>
                </c:pt>
                <c:pt idx="3">
                  <c:v>134.43326070232939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23136"/>
        <c:axId val="152933120"/>
      </c:lineChart>
      <c:catAx>
        <c:axId val="1529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933120"/>
        <c:crosses val="autoZero"/>
        <c:auto val="1"/>
        <c:lblAlgn val="ctr"/>
        <c:lblOffset val="100"/>
        <c:noMultiLvlLbl val="0"/>
      </c:catAx>
      <c:valAx>
        <c:axId val="152933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ZA" sz="800" b="0" i="0" u="none" strike="noStrike" baseline="0" dirty="0"/>
                  <a:t>Rm (constant 2005 prices)</a:t>
                </a:r>
                <a:endParaRPr lang="en-ZA" sz="800" b="0" dirty="0"/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15292313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ZA" sz="1200" dirty="0"/>
              <a:t>Commercial (Tertiary) sector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Sheet10!$C$1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Sheet10!$B$3:$B$13</c:f>
              <c:strCache>
                <c:ptCount val="11"/>
                <c:pt idx="0">
                  <c:v> Wholesale and retail trade, catering and accommodation</c:v>
                </c:pt>
                <c:pt idx="1">
                  <c:v>Wholesale and retail trade</c:v>
                </c:pt>
                <c:pt idx="2">
                  <c:v> Catering and accommodation services</c:v>
                </c:pt>
                <c:pt idx="3">
                  <c:v> Transport, storage and communication</c:v>
                </c:pt>
                <c:pt idx="4">
                  <c:v>Transport and storage</c:v>
                </c:pt>
                <c:pt idx="5">
                  <c:v> Communication</c:v>
                </c:pt>
                <c:pt idx="6">
                  <c:v> Finance, insurance, real estate and business services</c:v>
                </c:pt>
                <c:pt idx="7">
                  <c:v> Finance and insurance</c:v>
                </c:pt>
                <c:pt idx="8">
                  <c:v> Business services</c:v>
                </c:pt>
                <c:pt idx="9">
                  <c:v> Community, social and personal services</c:v>
                </c:pt>
                <c:pt idx="10">
                  <c:v> General government</c:v>
                </c:pt>
              </c:strCache>
            </c:strRef>
          </c:cat>
          <c:val>
            <c:numRef>
              <c:f>Sheet10!$C$3:$C$13</c:f>
              <c:numCache>
                <c:formatCode>_ * #,##0_ ;_ * \-#,##0_ ;_ * "-"??_ ;_ @_ </c:formatCode>
                <c:ptCount val="11"/>
                <c:pt idx="0">
                  <c:v>376.54946637474353</c:v>
                </c:pt>
                <c:pt idx="1">
                  <c:v>365.53836144455369</c:v>
                </c:pt>
                <c:pt idx="2">
                  <c:v>11.011104930182199</c:v>
                </c:pt>
                <c:pt idx="3">
                  <c:v>109.30225119879084</c:v>
                </c:pt>
                <c:pt idx="4">
                  <c:v>95.756809736188785</c:v>
                </c:pt>
                <c:pt idx="5">
                  <c:v>13.54544146260192</c:v>
                </c:pt>
                <c:pt idx="6">
                  <c:v>266.57584375667523</c:v>
                </c:pt>
                <c:pt idx="7">
                  <c:v>129.19654655246643</c:v>
                </c:pt>
                <c:pt idx="8">
                  <c:v>137.3792972042105</c:v>
                </c:pt>
                <c:pt idx="9">
                  <c:v>264.63464137688402</c:v>
                </c:pt>
                <c:pt idx="10">
                  <c:v>589.36966500319738</c:v>
                </c:pt>
              </c:numCache>
            </c:numRef>
          </c:val>
        </c:ser>
        <c:ser>
          <c:idx val="1"/>
          <c:order val="1"/>
          <c:tx>
            <c:strRef>
              <c:f>Sheet10!$D$1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Sheet10!$B$3:$B$13</c:f>
              <c:strCache>
                <c:ptCount val="11"/>
                <c:pt idx="0">
                  <c:v> Wholesale and retail trade, catering and accommodation</c:v>
                </c:pt>
                <c:pt idx="1">
                  <c:v>Wholesale and retail trade</c:v>
                </c:pt>
                <c:pt idx="2">
                  <c:v> Catering and accommodation services</c:v>
                </c:pt>
                <c:pt idx="3">
                  <c:v> Transport, storage and communication</c:v>
                </c:pt>
                <c:pt idx="4">
                  <c:v>Transport and storage</c:v>
                </c:pt>
                <c:pt idx="5">
                  <c:v> Communication</c:v>
                </c:pt>
                <c:pt idx="6">
                  <c:v> Finance, insurance, real estate and business services</c:v>
                </c:pt>
                <c:pt idx="7">
                  <c:v> Finance and insurance</c:v>
                </c:pt>
                <c:pt idx="8">
                  <c:v> Business services</c:v>
                </c:pt>
                <c:pt idx="9">
                  <c:v> Community, social and personal services</c:v>
                </c:pt>
                <c:pt idx="10">
                  <c:v> General government</c:v>
                </c:pt>
              </c:strCache>
            </c:strRef>
          </c:cat>
          <c:val>
            <c:numRef>
              <c:f>Sheet10!$D$3:$D$13</c:f>
              <c:numCache>
                <c:formatCode>_ * #,##0_ ;_ * \-#,##0_ ;_ * "-"??_ ;_ @_ </c:formatCode>
                <c:ptCount val="11"/>
                <c:pt idx="0">
                  <c:v>506.81710149579766</c:v>
                </c:pt>
                <c:pt idx="1">
                  <c:v>495.08428477674931</c:v>
                </c:pt>
                <c:pt idx="2">
                  <c:v>11.732816719049804</c:v>
                </c:pt>
                <c:pt idx="3">
                  <c:v>131.82115532313011</c:v>
                </c:pt>
                <c:pt idx="4">
                  <c:v>112.20817494642557</c:v>
                </c:pt>
                <c:pt idx="5">
                  <c:v>19.612980376703927</c:v>
                </c:pt>
                <c:pt idx="6">
                  <c:v>339.10173330520109</c:v>
                </c:pt>
                <c:pt idx="7">
                  <c:v>179.9341452979632</c:v>
                </c:pt>
                <c:pt idx="8">
                  <c:v>159.16758800723801</c:v>
                </c:pt>
                <c:pt idx="9">
                  <c:v>347.98670094797632</c:v>
                </c:pt>
                <c:pt idx="10">
                  <c:v>708.16025469105796</c:v>
                </c:pt>
              </c:numCache>
            </c:numRef>
          </c:val>
        </c:ser>
        <c:ser>
          <c:idx val="2"/>
          <c:order val="2"/>
          <c:tx>
            <c:strRef>
              <c:f>Sheet10!$E$1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Sheet10!$B$3:$B$13</c:f>
              <c:strCache>
                <c:ptCount val="11"/>
                <c:pt idx="0">
                  <c:v> Wholesale and retail trade, catering and accommodation</c:v>
                </c:pt>
                <c:pt idx="1">
                  <c:v>Wholesale and retail trade</c:v>
                </c:pt>
                <c:pt idx="2">
                  <c:v> Catering and accommodation services</c:v>
                </c:pt>
                <c:pt idx="3">
                  <c:v> Transport, storage and communication</c:v>
                </c:pt>
                <c:pt idx="4">
                  <c:v>Transport and storage</c:v>
                </c:pt>
                <c:pt idx="5">
                  <c:v> Communication</c:v>
                </c:pt>
                <c:pt idx="6">
                  <c:v> Finance, insurance, real estate and business services</c:v>
                </c:pt>
                <c:pt idx="7">
                  <c:v> Finance and insurance</c:v>
                </c:pt>
                <c:pt idx="8">
                  <c:v> Business services</c:v>
                </c:pt>
                <c:pt idx="9">
                  <c:v> Community, social and personal services</c:v>
                </c:pt>
                <c:pt idx="10">
                  <c:v> General government</c:v>
                </c:pt>
              </c:strCache>
            </c:strRef>
          </c:cat>
          <c:val>
            <c:numRef>
              <c:f>Sheet10!$E$3:$E$13</c:f>
              <c:numCache>
                <c:formatCode>_ * #,##0_ ;_ * \-#,##0_ ;_ * "-"??_ ;_ @_ </c:formatCode>
                <c:ptCount val="11"/>
                <c:pt idx="0">
                  <c:v>755.30391646298449</c:v>
                </c:pt>
                <c:pt idx="1">
                  <c:v>736.23661185355149</c:v>
                </c:pt>
                <c:pt idx="2">
                  <c:v>19.067304609432515</c:v>
                </c:pt>
                <c:pt idx="3">
                  <c:v>274.14186081799238</c:v>
                </c:pt>
                <c:pt idx="4">
                  <c:v>232.81032004958601</c:v>
                </c:pt>
                <c:pt idx="5">
                  <c:v>41.33154076840615</c:v>
                </c:pt>
                <c:pt idx="6">
                  <c:v>631.20464479440238</c:v>
                </c:pt>
                <c:pt idx="7">
                  <c:v>349.22430133895801</c:v>
                </c:pt>
                <c:pt idx="8">
                  <c:v>281.98034345544369</c:v>
                </c:pt>
                <c:pt idx="9">
                  <c:v>504.5957542271766</c:v>
                </c:pt>
                <c:pt idx="10">
                  <c:v>927.02117207951153</c:v>
                </c:pt>
              </c:numCache>
            </c:numRef>
          </c:val>
        </c:ser>
        <c:ser>
          <c:idx val="3"/>
          <c:order val="3"/>
          <c:tx>
            <c:strRef>
              <c:f>Sheet10!$F$1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Sheet10!$B$3:$B$13</c:f>
              <c:strCache>
                <c:ptCount val="11"/>
                <c:pt idx="0">
                  <c:v> Wholesale and retail trade, catering and accommodation</c:v>
                </c:pt>
                <c:pt idx="1">
                  <c:v>Wholesale and retail trade</c:v>
                </c:pt>
                <c:pt idx="2">
                  <c:v> Catering and accommodation services</c:v>
                </c:pt>
                <c:pt idx="3">
                  <c:v> Transport, storage and communication</c:v>
                </c:pt>
                <c:pt idx="4">
                  <c:v>Transport and storage</c:v>
                </c:pt>
                <c:pt idx="5">
                  <c:v> Communication</c:v>
                </c:pt>
                <c:pt idx="6">
                  <c:v> Finance, insurance, real estate and business services</c:v>
                </c:pt>
                <c:pt idx="7">
                  <c:v> Finance and insurance</c:v>
                </c:pt>
                <c:pt idx="8">
                  <c:v> Business services</c:v>
                </c:pt>
                <c:pt idx="9">
                  <c:v> Community, social and personal services</c:v>
                </c:pt>
                <c:pt idx="10">
                  <c:v> General government</c:v>
                </c:pt>
              </c:strCache>
            </c:strRef>
          </c:cat>
          <c:val>
            <c:numRef>
              <c:f>Sheet10!$F$3:$F$13</c:f>
              <c:numCache>
                <c:formatCode>_ * #,##0_ ;_ * \-#,##0_ ;_ * "-"??_ ;_ @_ </c:formatCode>
                <c:ptCount val="11"/>
                <c:pt idx="0">
                  <c:v>1096.496211530615</c:v>
                </c:pt>
                <c:pt idx="1">
                  <c:v>1071.6306992031721</c:v>
                </c:pt>
                <c:pt idx="2">
                  <c:v>24.865512327442872</c:v>
                </c:pt>
                <c:pt idx="3">
                  <c:v>465.86745891436988</c:v>
                </c:pt>
                <c:pt idx="4">
                  <c:v>387.53229602781101</c:v>
                </c:pt>
                <c:pt idx="5">
                  <c:v>78.335162886557825</c:v>
                </c:pt>
                <c:pt idx="6">
                  <c:v>990.50006667645005</c:v>
                </c:pt>
                <c:pt idx="7">
                  <c:v>595.24973194485767</c:v>
                </c:pt>
                <c:pt idx="8">
                  <c:v>395.25033473159863</c:v>
                </c:pt>
                <c:pt idx="9">
                  <c:v>700.985809699318</c:v>
                </c:pt>
                <c:pt idx="10">
                  <c:v>1306.6044435323458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2472192"/>
        <c:axId val="152482176"/>
        <c:axId val="0"/>
      </c:bar3DChart>
      <c:catAx>
        <c:axId val="152472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2482176"/>
        <c:crosses val="autoZero"/>
        <c:auto val="1"/>
        <c:lblAlgn val="ctr"/>
        <c:lblOffset val="100"/>
        <c:noMultiLvlLbl val="0"/>
      </c:catAx>
      <c:valAx>
        <c:axId val="15248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ZA" sz="800" b="0" i="0" u="none" strike="noStrike" baseline="0" dirty="0"/>
                  <a:t>Rm (constant 2005 prices)</a:t>
                </a:r>
                <a:endParaRPr lang="en-ZA" sz="800" b="0" dirty="0"/>
              </a:p>
            </c:rich>
          </c:tx>
          <c:layout>
            <c:manualLayout>
              <c:xMode val="edge"/>
              <c:yMode val="edge"/>
              <c:x val="1.804878918437082E-2"/>
              <c:y val="0.16625707642556589"/>
            </c:manualLayout>
          </c:layout>
          <c:overlay val="0"/>
        </c:title>
        <c:numFmt formatCode="_ * #,##0_ ;_ * \-#,##0_ ;_ * &quot;-&quot;??_ ;_ @_ " sourceLinked="1"/>
        <c:majorTickMark val="none"/>
        <c:minorTickMark val="none"/>
        <c:tickLblPos val="nextTo"/>
        <c:spPr>
          <a:ln w="9525">
            <a:noFill/>
          </a:ln>
        </c:spPr>
        <c:crossAx val="15247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47995840142625"/>
          <c:y val="0.91338906748918125"/>
          <c:w val="0.45304008319714995"/>
          <c:h val="7.7985597048097904E-2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Sheet6!$H$12</c:f>
              <c:strCache>
                <c:ptCount val="1"/>
                <c:pt idx="0">
                  <c:v> Mining and quarrying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Sheet6!$I$11:$L$11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Sheet6!$I$12:$L$12</c:f>
              <c:numCache>
                <c:formatCode>_ * #,##0_ ;_ * \-#,##0_ ;_ * "-"??_ ;_ @_ </c:formatCode>
                <c:ptCount val="4"/>
                <c:pt idx="0">
                  <c:v>11.619423599135979</c:v>
                </c:pt>
                <c:pt idx="1">
                  <c:v>14.37685060907085</c:v>
                </c:pt>
                <c:pt idx="2">
                  <c:v>14.697647211468126</c:v>
                </c:pt>
                <c:pt idx="3">
                  <c:v>13.152731070101726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77792"/>
        <c:axId val="152979712"/>
      </c:lineChart>
      <c:catAx>
        <c:axId val="15297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25957105927796781"/>
              <c:y val="0.787230426385381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2979712"/>
        <c:crosses val="autoZero"/>
        <c:auto val="1"/>
        <c:lblAlgn val="ctr"/>
        <c:lblOffset val="100"/>
        <c:noMultiLvlLbl val="0"/>
      </c:catAx>
      <c:valAx>
        <c:axId val="152979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sz="800" b="1" i="0" u="none" strike="noStrike" baseline="0" dirty="0"/>
                  <a:t>Rm (constant 2005 prices</a:t>
                </a:r>
                <a:endParaRPr lang="en-ZA" sz="800" dirty="0"/>
              </a:p>
            </c:rich>
          </c:tx>
          <c:layout/>
          <c:overlay val="0"/>
        </c:title>
        <c:numFmt formatCode="_ * #,##0_ ;_ * \-#,##0_ ;_ * &quot;-&quot;??_ ;_ @_ " sourceLinked="1"/>
        <c:majorTickMark val="none"/>
        <c:minorTickMark val="none"/>
        <c:tickLblPos val="nextTo"/>
        <c:spPr>
          <a:ln w="9525">
            <a:noFill/>
          </a:ln>
        </c:spPr>
        <c:crossAx val="15297779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5872722626652801"/>
          <c:y val="0.78826207101470758"/>
          <c:w val="0.41111561432179466"/>
          <c:h val="9.0983212004159819E-2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EA38D-CD7A-4BF4-91D0-E1F64531CE23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7A0AB262-FAEC-44D0-88DE-9577647DE032}">
      <dgm:prSet phldrT="[Text]"/>
      <dgm:spPr/>
      <dgm:t>
        <a:bodyPr/>
        <a:lstStyle/>
        <a:p>
          <a:r>
            <a:rPr lang="en-ZA" dirty="0" smtClean="0">
              <a:solidFill>
                <a:schemeClr val="bg1"/>
              </a:solidFill>
            </a:rPr>
            <a:t>National</a:t>
          </a:r>
          <a:endParaRPr lang="en-ZA" dirty="0">
            <a:solidFill>
              <a:schemeClr val="bg1"/>
            </a:solidFill>
          </a:endParaRPr>
        </a:p>
      </dgm:t>
    </dgm:pt>
    <dgm:pt modelId="{ABB7EE76-1B44-474E-B2E1-C486A1B3475D}" type="parTrans" cxnId="{2A2AD403-34E5-4E44-BFB9-B523BB4012BD}">
      <dgm:prSet/>
      <dgm:spPr/>
      <dgm:t>
        <a:bodyPr/>
        <a:lstStyle/>
        <a:p>
          <a:endParaRPr lang="en-ZA"/>
        </a:p>
      </dgm:t>
    </dgm:pt>
    <dgm:pt modelId="{54C4A033-2C41-4FCF-ABD7-A90FABCC4CF0}" type="sibTrans" cxnId="{2A2AD403-34E5-4E44-BFB9-B523BB4012BD}">
      <dgm:prSet/>
      <dgm:spPr/>
      <dgm:t>
        <a:bodyPr/>
        <a:lstStyle/>
        <a:p>
          <a:endParaRPr lang="en-ZA"/>
        </a:p>
      </dgm:t>
    </dgm:pt>
    <dgm:pt modelId="{51AED9CC-84BA-44D6-889D-965717A69494}">
      <dgm:prSet phldrT="[Text]"/>
      <dgm:spPr/>
      <dgm:t>
        <a:bodyPr/>
        <a:lstStyle/>
        <a:p>
          <a:r>
            <a:rPr lang="en-ZA" dirty="0" smtClean="0"/>
            <a:t>New Growth Path</a:t>
          </a:r>
          <a:endParaRPr lang="en-ZA" dirty="0"/>
        </a:p>
      </dgm:t>
    </dgm:pt>
    <dgm:pt modelId="{525EE1F9-5DD0-460B-834B-A4BA86173B59}" type="parTrans" cxnId="{040658AB-25B5-4BA2-8E80-2F5942723021}">
      <dgm:prSet/>
      <dgm:spPr/>
      <dgm:t>
        <a:bodyPr/>
        <a:lstStyle/>
        <a:p>
          <a:endParaRPr lang="en-ZA"/>
        </a:p>
      </dgm:t>
    </dgm:pt>
    <dgm:pt modelId="{F235DFAD-9119-4E84-A3F1-1452644559C4}" type="sibTrans" cxnId="{040658AB-25B5-4BA2-8E80-2F5942723021}">
      <dgm:prSet/>
      <dgm:spPr/>
      <dgm:t>
        <a:bodyPr/>
        <a:lstStyle/>
        <a:p>
          <a:endParaRPr lang="en-ZA"/>
        </a:p>
      </dgm:t>
    </dgm:pt>
    <dgm:pt modelId="{8AB24CF2-5062-4FCB-8BA1-E9AF9110D18B}">
      <dgm:prSet phldrT="[Text]"/>
      <dgm:spPr/>
      <dgm:t>
        <a:bodyPr/>
        <a:lstStyle/>
        <a:p>
          <a:r>
            <a:rPr lang="en-ZA" dirty="0" smtClean="0">
              <a:solidFill>
                <a:schemeClr val="bg1"/>
              </a:solidFill>
            </a:rPr>
            <a:t>Provincial</a:t>
          </a:r>
          <a:endParaRPr lang="en-ZA" dirty="0">
            <a:solidFill>
              <a:schemeClr val="bg1"/>
            </a:solidFill>
          </a:endParaRPr>
        </a:p>
      </dgm:t>
    </dgm:pt>
    <dgm:pt modelId="{D0366F01-DDD3-4551-8FB3-116EA7EC3E58}" type="parTrans" cxnId="{1958811E-BA4D-4078-8734-53839A240A7E}">
      <dgm:prSet/>
      <dgm:spPr/>
      <dgm:t>
        <a:bodyPr/>
        <a:lstStyle/>
        <a:p>
          <a:endParaRPr lang="en-ZA"/>
        </a:p>
      </dgm:t>
    </dgm:pt>
    <dgm:pt modelId="{0C8BB93F-4D95-4B80-8F8D-D6EC986FA437}" type="sibTrans" cxnId="{1958811E-BA4D-4078-8734-53839A240A7E}">
      <dgm:prSet/>
      <dgm:spPr/>
      <dgm:t>
        <a:bodyPr/>
        <a:lstStyle/>
        <a:p>
          <a:endParaRPr lang="en-ZA"/>
        </a:p>
      </dgm:t>
    </dgm:pt>
    <dgm:pt modelId="{122C9A2B-5F69-498B-A161-58DC28826AFA}">
      <dgm:prSet phldrT="[Text]"/>
      <dgm:spPr/>
      <dgm:t>
        <a:bodyPr/>
        <a:lstStyle/>
        <a:p>
          <a:r>
            <a:rPr lang="en-ZA" dirty="0" smtClean="0"/>
            <a:t>EC Growth &amp; Development Plan</a:t>
          </a:r>
          <a:endParaRPr lang="en-ZA" dirty="0"/>
        </a:p>
      </dgm:t>
    </dgm:pt>
    <dgm:pt modelId="{1CC00402-32B7-4956-8E6A-94B904586859}" type="parTrans" cxnId="{549E5725-3520-4A2A-9F49-F9EE68AC0C59}">
      <dgm:prSet/>
      <dgm:spPr/>
      <dgm:t>
        <a:bodyPr/>
        <a:lstStyle/>
        <a:p>
          <a:endParaRPr lang="en-ZA"/>
        </a:p>
      </dgm:t>
    </dgm:pt>
    <dgm:pt modelId="{E038165D-9372-455C-96F0-84117105BE4D}" type="sibTrans" cxnId="{549E5725-3520-4A2A-9F49-F9EE68AC0C59}">
      <dgm:prSet/>
      <dgm:spPr/>
      <dgm:t>
        <a:bodyPr/>
        <a:lstStyle/>
        <a:p>
          <a:endParaRPr lang="en-ZA"/>
        </a:p>
      </dgm:t>
    </dgm:pt>
    <dgm:pt modelId="{30AD50E4-B677-41A6-B055-26A9D5A920E0}">
      <dgm:prSet phldrT="[Text]"/>
      <dgm:spPr/>
      <dgm:t>
        <a:bodyPr/>
        <a:lstStyle/>
        <a:p>
          <a:r>
            <a:rPr lang="en-ZA" dirty="0" smtClean="0">
              <a:solidFill>
                <a:schemeClr val="bg1"/>
              </a:solidFill>
            </a:rPr>
            <a:t>Local</a:t>
          </a:r>
          <a:endParaRPr lang="en-ZA" dirty="0">
            <a:solidFill>
              <a:schemeClr val="bg1"/>
            </a:solidFill>
          </a:endParaRPr>
        </a:p>
      </dgm:t>
    </dgm:pt>
    <dgm:pt modelId="{106A2A23-4242-4339-AE05-E696EE1C5432}" type="parTrans" cxnId="{A8602B83-7920-4B92-A49A-B08DF0F0A52E}">
      <dgm:prSet/>
      <dgm:spPr/>
      <dgm:t>
        <a:bodyPr/>
        <a:lstStyle/>
        <a:p>
          <a:endParaRPr lang="en-ZA"/>
        </a:p>
      </dgm:t>
    </dgm:pt>
    <dgm:pt modelId="{2622FDC8-B262-4488-8948-B5AC01988F30}" type="sibTrans" cxnId="{A8602B83-7920-4B92-A49A-B08DF0F0A52E}">
      <dgm:prSet/>
      <dgm:spPr/>
      <dgm:t>
        <a:bodyPr/>
        <a:lstStyle/>
        <a:p>
          <a:endParaRPr lang="en-ZA"/>
        </a:p>
      </dgm:t>
    </dgm:pt>
    <dgm:pt modelId="{EA6C2804-1587-44FA-87F5-5454FC8E5ADD}">
      <dgm:prSet phldrT="[Text]"/>
      <dgm:spPr/>
      <dgm:t>
        <a:bodyPr/>
        <a:lstStyle/>
        <a:p>
          <a:r>
            <a:rPr lang="en-ZA" dirty="0" smtClean="0"/>
            <a:t>ANDM District Growth and Development Summit </a:t>
          </a:r>
          <a:endParaRPr lang="en-ZA" dirty="0"/>
        </a:p>
      </dgm:t>
    </dgm:pt>
    <dgm:pt modelId="{2B97617D-D195-4954-8A18-3EBB23016248}" type="parTrans" cxnId="{F8FC5663-AD95-49B4-90D9-A61331C2B825}">
      <dgm:prSet/>
      <dgm:spPr/>
      <dgm:t>
        <a:bodyPr/>
        <a:lstStyle/>
        <a:p>
          <a:endParaRPr lang="en-ZA"/>
        </a:p>
      </dgm:t>
    </dgm:pt>
    <dgm:pt modelId="{7A033EEE-CC51-4662-9A39-7737F3177EA3}" type="sibTrans" cxnId="{F8FC5663-AD95-49B4-90D9-A61331C2B825}">
      <dgm:prSet/>
      <dgm:spPr/>
      <dgm:t>
        <a:bodyPr/>
        <a:lstStyle/>
        <a:p>
          <a:endParaRPr lang="en-ZA"/>
        </a:p>
      </dgm:t>
    </dgm:pt>
    <dgm:pt modelId="{D17CCCA8-845D-4956-B9A5-A2F632D89075}">
      <dgm:prSet phldrT="[Text]"/>
      <dgm:spPr/>
      <dgm:t>
        <a:bodyPr/>
        <a:lstStyle/>
        <a:p>
          <a:r>
            <a:rPr lang="en-ZA" dirty="0" smtClean="0"/>
            <a:t>National Development Plan</a:t>
          </a:r>
          <a:endParaRPr lang="en-ZA" dirty="0"/>
        </a:p>
      </dgm:t>
    </dgm:pt>
    <dgm:pt modelId="{963C36FA-55FF-4015-BB8E-011906033DA8}" type="parTrans" cxnId="{8E148CC2-E5E2-4193-8E16-E533E0A3BA47}">
      <dgm:prSet/>
      <dgm:spPr/>
      <dgm:t>
        <a:bodyPr/>
        <a:lstStyle/>
        <a:p>
          <a:endParaRPr lang="en-ZA"/>
        </a:p>
      </dgm:t>
    </dgm:pt>
    <dgm:pt modelId="{AA5ADC7D-3E2C-4587-AD28-5D3FCF3A0AAB}" type="sibTrans" cxnId="{8E148CC2-E5E2-4193-8E16-E533E0A3BA47}">
      <dgm:prSet/>
      <dgm:spPr/>
      <dgm:t>
        <a:bodyPr/>
        <a:lstStyle/>
        <a:p>
          <a:endParaRPr lang="en-ZA"/>
        </a:p>
      </dgm:t>
    </dgm:pt>
    <dgm:pt modelId="{FD38E68A-A2AC-47C9-991A-1F29F0B9C8B7}">
      <dgm:prSet phldrT="[Text]"/>
      <dgm:spPr/>
      <dgm:t>
        <a:bodyPr/>
        <a:lstStyle/>
        <a:p>
          <a:r>
            <a:rPr lang="en-ZA" dirty="0" smtClean="0"/>
            <a:t>Industry Policy Action Plan</a:t>
          </a:r>
          <a:endParaRPr lang="en-ZA" dirty="0"/>
        </a:p>
      </dgm:t>
    </dgm:pt>
    <dgm:pt modelId="{190DF7CD-A6E6-4C17-979D-0E82BD0517EB}" type="parTrans" cxnId="{BC2C3F8F-1A63-46A8-B486-6C804C4A9329}">
      <dgm:prSet/>
      <dgm:spPr/>
      <dgm:t>
        <a:bodyPr/>
        <a:lstStyle/>
        <a:p>
          <a:endParaRPr lang="en-ZA"/>
        </a:p>
      </dgm:t>
    </dgm:pt>
    <dgm:pt modelId="{7C8CA27D-53B3-4ADC-BA9D-EFD16C366D49}" type="sibTrans" cxnId="{BC2C3F8F-1A63-46A8-B486-6C804C4A9329}">
      <dgm:prSet/>
      <dgm:spPr/>
      <dgm:t>
        <a:bodyPr/>
        <a:lstStyle/>
        <a:p>
          <a:endParaRPr lang="en-ZA"/>
        </a:p>
      </dgm:t>
    </dgm:pt>
    <dgm:pt modelId="{CAE1310A-11F0-45FA-9830-F5DCDF92AA3A}">
      <dgm:prSet phldrT="[Text]"/>
      <dgm:spPr/>
      <dgm:t>
        <a:bodyPr/>
        <a:lstStyle/>
        <a:p>
          <a:r>
            <a:rPr lang="en-ZA" dirty="0" smtClean="0"/>
            <a:t>National Tourism Sector Strategy</a:t>
          </a:r>
          <a:endParaRPr lang="en-ZA" dirty="0"/>
        </a:p>
      </dgm:t>
    </dgm:pt>
    <dgm:pt modelId="{4DC2ACF4-714C-41CB-9383-7AE0638CE10B}" type="parTrans" cxnId="{777D776A-9D98-4E77-BAFC-8610C1464ECC}">
      <dgm:prSet/>
      <dgm:spPr/>
      <dgm:t>
        <a:bodyPr/>
        <a:lstStyle/>
        <a:p>
          <a:endParaRPr lang="en-ZA"/>
        </a:p>
      </dgm:t>
    </dgm:pt>
    <dgm:pt modelId="{65797D21-FCEE-401E-97B8-536FE627F176}" type="sibTrans" cxnId="{777D776A-9D98-4E77-BAFC-8610C1464ECC}">
      <dgm:prSet/>
      <dgm:spPr/>
      <dgm:t>
        <a:bodyPr/>
        <a:lstStyle/>
        <a:p>
          <a:endParaRPr lang="en-ZA"/>
        </a:p>
      </dgm:t>
    </dgm:pt>
    <dgm:pt modelId="{EC7A9BF9-EA39-4293-AA4C-A669F9869180}">
      <dgm:prSet phldrT="[Text]"/>
      <dgm:spPr/>
      <dgm:t>
        <a:bodyPr/>
        <a:lstStyle/>
        <a:p>
          <a:r>
            <a:rPr lang="en-ZA" dirty="0" smtClean="0"/>
            <a:t>Comprehensive Rural Development Programme</a:t>
          </a:r>
          <a:endParaRPr lang="en-ZA" dirty="0"/>
        </a:p>
      </dgm:t>
    </dgm:pt>
    <dgm:pt modelId="{A292A20A-23E8-4EC6-AF4E-28E3EE31528A}" type="parTrans" cxnId="{2E8F7C26-4B53-407E-B3B9-FA22AB182BFD}">
      <dgm:prSet/>
      <dgm:spPr/>
      <dgm:t>
        <a:bodyPr/>
        <a:lstStyle/>
        <a:p>
          <a:endParaRPr lang="en-ZA"/>
        </a:p>
      </dgm:t>
    </dgm:pt>
    <dgm:pt modelId="{C22C5F5B-AA26-450D-8906-0475CCAD3981}" type="sibTrans" cxnId="{2E8F7C26-4B53-407E-B3B9-FA22AB182BFD}">
      <dgm:prSet/>
      <dgm:spPr/>
      <dgm:t>
        <a:bodyPr/>
        <a:lstStyle/>
        <a:p>
          <a:endParaRPr lang="en-ZA"/>
        </a:p>
      </dgm:t>
    </dgm:pt>
    <dgm:pt modelId="{1224CD4C-717D-44A3-ACBC-52BE4E956BA5}">
      <dgm:prSet phldrT="[Text]"/>
      <dgm:spPr/>
      <dgm:t>
        <a:bodyPr/>
        <a:lstStyle/>
        <a:p>
          <a:r>
            <a:rPr lang="en-US" dirty="0" smtClean="0"/>
            <a:t>2006 National Framework for Local Economic Development </a:t>
          </a:r>
          <a:endParaRPr lang="en-ZA" dirty="0"/>
        </a:p>
      </dgm:t>
    </dgm:pt>
    <dgm:pt modelId="{31B4BC64-877F-4AA2-8087-AD954D7DF2E2}" type="parTrans" cxnId="{D3FCD055-06E0-4B56-920B-EF103A9E25EF}">
      <dgm:prSet/>
      <dgm:spPr/>
      <dgm:t>
        <a:bodyPr/>
        <a:lstStyle/>
        <a:p>
          <a:endParaRPr lang="en-ZA"/>
        </a:p>
      </dgm:t>
    </dgm:pt>
    <dgm:pt modelId="{7230BB0F-F439-42EB-86ED-43A9A9107248}" type="sibTrans" cxnId="{D3FCD055-06E0-4B56-920B-EF103A9E25EF}">
      <dgm:prSet/>
      <dgm:spPr/>
      <dgm:t>
        <a:bodyPr/>
        <a:lstStyle/>
        <a:p>
          <a:endParaRPr lang="en-ZA"/>
        </a:p>
      </dgm:t>
    </dgm:pt>
    <dgm:pt modelId="{6CC11F50-3C19-471B-9CDE-AB5E5D07832D}">
      <dgm:prSet phldrT="[Text]"/>
      <dgm:spPr/>
      <dgm:t>
        <a:bodyPr/>
        <a:lstStyle/>
        <a:p>
          <a:r>
            <a:rPr lang="en-ZA" dirty="0" smtClean="0"/>
            <a:t>Provincial Spatial Development Plan</a:t>
          </a:r>
          <a:endParaRPr lang="en-ZA" dirty="0"/>
        </a:p>
      </dgm:t>
    </dgm:pt>
    <dgm:pt modelId="{51B4204A-77FF-4FF0-8CC5-23EC882C8FDD}" type="parTrans" cxnId="{852446D7-6E3E-447E-A87F-5F2E8EAC649D}">
      <dgm:prSet/>
      <dgm:spPr/>
      <dgm:t>
        <a:bodyPr/>
        <a:lstStyle/>
        <a:p>
          <a:endParaRPr lang="en-ZA"/>
        </a:p>
      </dgm:t>
    </dgm:pt>
    <dgm:pt modelId="{B9C15723-3782-4A7E-959B-7D3076835AB8}" type="sibTrans" cxnId="{852446D7-6E3E-447E-A87F-5F2E8EAC649D}">
      <dgm:prSet/>
      <dgm:spPr/>
      <dgm:t>
        <a:bodyPr/>
        <a:lstStyle/>
        <a:p>
          <a:endParaRPr lang="en-ZA"/>
        </a:p>
      </dgm:t>
    </dgm:pt>
    <dgm:pt modelId="{DB3F9491-6187-4A43-A3C3-A890E05B4949}">
      <dgm:prSet phldrT="[Text]"/>
      <dgm:spPr/>
      <dgm:t>
        <a:bodyPr/>
        <a:lstStyle/>
        <a:p>
          <a:r>
            <a:rPr lang="en-US" dirty="0" smtClean="0"/>
            <a:t>Eastern Cape Rural Development Strategy </a:t>
          </a:r>
          <a:endParaRPr lang="en-ZA" dirty="0"/>
        </a:p>
      </dgm:t>
    </dgm:pt>
    <dgm:pt modelId="{028F34EF-1928-4643-A421-77DD1DC7CB07}" type="parTrans" cxnId="{502BA07A-E589-4FE6-A5BD-95B2A2B8FF11}">
      <dgm:prSet/>
      <dgm:spPr/>
      <dgm:t>
        <a:bodyPr/>
        <a:lstStyle/>
        <a:p>
          <a:endParaRPr lang="en-ZA"/>
        </a:p>
      </dgm:t>
    </dgm:pt>
    <dgm:pt modelId="{986CC3AD-2A74-4DFA-8DB3-E789CF8EBE3C}" type="sibTrans" cxnId="{502BA07A-E589-4FE6-A5BD-95B2A2B8FF11}">
      <dgm:prSet/>
      <dgm:spPr/>
      <dgm:t>
        <a:bodyPr/>
        <a:lstStyle/>
        <a:p>
          <a:endParaRPr lang="en-ZA"/>
        </a:p>
      </dgm:t>
    </dgm:pt>
    <dgm:pt modelId="{BC64BFFD-5CE2-4B25-9943-99E2DD000B87}">
      <dgm:prSet phldrT="[Text]"/>
      <dgm:spPr/>
      <dgm:t>
        <a:bodyPr/>
        <a:lstStyle/>
        <a:p>
          <a:r>
            <a:rPr lang="en-US" dirty="0" smtClean="0"/>
            <a:t>EC Provincial Industrial Development Strategy </a:t>
          </a:r>
          <a:endParaRPr lang="en-ZA" dirty="0"/>
        </a:p>
      </dgm:t>
    </dgm:pt>
    <dgm:pt modelId="{E113AC22-4925-42D9-B714-652A8FE955DA}" type="parTrans" cxnId="{60D12E2D-0AF4-453D-AEC3-50941C50E3AB}">
      <dgm:prSet/>
      <dgm:spPr/>
      <dgm:t>
        <a:bodyPr/>
        <a:lstStyle/>
        <a:p>
          <a:endParaRPr lang="en-ZA"/>
        </a:p>
      </dgm:t>
    </dgm:pt>
    <dgm:pt modelId="{A6D791BC-8B06-4A13-A82C-2171FE032FEE}" type="sibTrans" cxnId="{60D12E2D-0AF4-453D-AEC3-50941C50E3AB}">
      <dgm:prSet/>
      <dgm:spPr/>
      <dgm:t>
        <a:bodyPr/>
        <a:lstStyle/>
        <a:p>
          <a:endParaRPr lang="en-ZA"/>
        </a:p>
      </dgm:t>
    </dgm:pt>
    <dgm:pt modelId="{D7590AEC-46DD-4A3D-8208-BE1B5BF18737}">
      <dgm:prSet phldrT="[Text]"/>
      <dgm:spPr/>
      <dgm:t>
        <a:bodyPr/>
        <a:lstStyle/>
        <a:p>
          <a:r>
            <a:rPr lang="en-ZA" dirty="0" smtClean="0"/>
            <a:t>ANDM IDP, SDF, ABP</a:t>
          </a:r>
          <a:endParaRPr lang="en-ZA" dirty="0"/>
        </a:p>
      </dgm:t>
    </dgm:pt>
    <dgm:pt modelId="{33C48211-8481-4317-886E-AC6A80FFD77E}" type="parTrans" cxnId="{3812B970-2EE5-4C03-A495-0CC43AB364B2}">
      <dgm:prSet/>
      <dgm:spPr/>
      <dgm:t>
        <a:bodyPr/>
        <a:lstStyle/>
        <a:p>
          <a:endParaRPr lang="en-ZA"/>
        </a:p>
      </dgm:t>
    </dgm:pt>
    <dgm:pt modelId="{8CD9A11B-F91B-43E0-8B95-7307C7A7E60E}" type="sibTrans" cxnId="{3812B970-2EE5-4C03-A495-0CC43AB364B2}">
      <dgm:prSet/>
      <dgm:spPr/>
      <dgm:t>
        <a:bodyPr/>
        <a:lstStyle/>
        <a:p>
          <a:endParaRPr lang="en-ZA"/>
        </a:p>
      </dgm:t>
    </dgm:pt>
    <dgm:pt modelId="{1336D525-323A-4802-A69D-F531EEEE3A0D}">
      <dgm:prSet phldrT="[Text]"/>
      <dgm:spPr/>
      <dgm:t>
        <a:bodyPr/>
        <a:lstStyle/>
        <a:p>
          <a:r>
            <a:rPr lang="en-ZA" dirty="0" smtClean="0"/>
            <a:t>Matatiele IDP, SDF, LED</a:t>
          </a:r>
          <a:endParaRPr lang="en-ZA" dirty="0"/>
        </a:p>
      </dgm:t>
    </dgm:pt>
    <dgm:pt modelId="{629A975E-A571-4D13-A770-F7788FFC5C9F}" type="parTrans" cxnId="{809EE37E-D945-438C-B8DA-652B2265EB78}">
      <dgm:prSet/>
      <dgm:spPr/>
      <dgm:t>
        <a:bodyPr/>
        <a:lstStyle/>
        <a:p>
          <a:endParaRPr lang="en-ZA"/>
        </a:p>
      </dgm:t>
    </dgm:pt>
    <dgm:pt modelId="{84941EE9-161D-4E4D-BFE0-A70B0EE8BBB5}" type="sibTrans" cxnId="{809EE37E-D945-438C-B8DA-652B2265EB78}">
      <dgm:prSet/>
      <dgm:spPr/>
      <dgm:t>
        <a:bodyPr/>
        <a:lstStyle/>
        <a:p>
          <a:endParaRPr lang="en-ZA"/>
        </a:p>
      </dgm:t>
    </dgm:pt>
    <dgm:pt modelId="{E169FE93-E3C7-4649-807E-ABD2808973F8}">
      <dgm:prSet phldrT="[Text]"/>
      <dgm:spPr/>
      <dgm:t>
        <a:bodyPr/>
        <a:lstStyle/>
        <a:p>
          <a:r>
            <a:rPr lang="en-ZA" dirty="0" smtClean="0"/>
            <a:t>Umzimvubu IDP, LED, SDF</a:t>
          </a:r>
          <a:endParaRPr lang="en-ZA" dirty="0"/>
        </a:p>
      </dgm:t>
    </dgm:pt>
    <dgm:pt modelId="{95C68516-A951-4D5A-A045-01A76CF4B677}" type="parTrans" cxnId="{F41DBA78-52C1-413C-81AD-28E2E7113A8A}">
      <dgm:prSet/>
      <dgm:spPr/>
      <dgm:t>
        <a:bodyPr/>
        <a:lstStyle/>
        <a:p>
          <a:endParaRPr lang="en-ZA"/>
        </a:p>
      </dgm:t>
    </dgm:pt>
    <dgm:pt modelId="{B9E5815F-3A6E-48C8-B3CA-E740A5A4B3AA}" type="sibTrans" cxnId="{F41DBA78-52C1-413C-81AD-28E2E7113A8A}">
      <dgm:prSet/>
      <dgm:spPr/>
      <dgm:t>
        <a:bodyPr/>
        <a:lstStyle/>
        <a:p>
          <a:endParaRPr lang="en-ZA"/>
        </a:p>
      </dgm:t>
    </dgm:pt>
    <dgm:pt modelId="{D674F2C4-214C-41B7-AB74-0FB64BF5353B}">
      <dgm:prSet phldrT="[Text]"/>
      <dgm:spPr/>
      <dgm:t>
        <a:bodyPr/>
        <a:lstStyle/>
        <a:p>
          <a:r>
            <a:rPr lang="en-ZA" dirty="0" smtClean="0"/>
            <a:t>Mbizana IDP, LED, SED</a:t>
          </a:r>
          <a:endParaRPr lang="en-ZA" dirty="0"/>
        </a:p>
      </dgm:t>
    </dgm:pt>
    <dgm:pt modelId="{C654E6A1-51AD-4DAF-A904-9E89585CDD8B}" type="parTrans" cxnId="{3E27D7B6-7EFB-4B9D-9D9A-B7BBF2657916}">
      <dgm:prSet/>
      <dgm:spPr/>
      <dgm:t>
        <a:bodyPr/>
        <a:lstStyle/>
        <a:p>
          <a:endParaRPr lang="en-ZA"/>
        </a:p>
      </dgm:t>
    </dgm:pt>
    <dgm:pt modelId="{EBF2A11F-CE57-4E69-875A-61C8680952A0}" type="sibTrans" cxnId="{3E27D7B6-7EFB-4B9D-9D9A-B7BBF2657916}">
      <dgm:prSet/>
      <dgm:spPr/>
      <dgm:t>
        <a:bodyPr/>
        <a:lstStyle/>
        <a:p>
          <a:endParaRPr lang="en-ZA"/>
        </a:p>
      </dgm:t>
    </dgm:pt>
    <dgm:pt modelId="{5F58B82E-06F4-4584-93FD-6F16907270D9}">
      <dgm:prSet phldrT="[Text]"/>
      <dgm:spPr/>
      <dgm:t>
        <a:bodyPr/>
        <a:lstStyle/>
        <a:p>
          <a:r>
            <a:rPr lang="en-ZA" dirty="0" smtClean="0"/>
            <a:t>Ntabankulu IDP, LED, SDF</a:t>
          </a:r>
          <a:endParaRPr lang="en-ZA" dirty="0"/>
        </a:p>
      </dgm:t>
    </dgm:pt>
    <dgm:pt modelId="{AA42359F-E688-40C0-9082-768F5AD03464}" type="parTrans" cxnId="{16B04B72-5125-456A-8853-FF8FC7FECFF8}">
      <dgm:prSet/>
      <dgm:spPr/>
      <dgm:t>
        <a:bodyPr/>
        <a:lstStyle/>
        <a:p>
          <a:endParaRPr lang="en-ZA"/>
        </a:p>
      </dgm:t>
    </dgm:pt>
    <dgm:pt modelId="{754A7B37-119E-4EE4-B1F9-BBDD051B7989}" type="sibTrans" cxnId="{16B04B72-5125-456A-8853-FF8FC7FECFF8}">
      <dgm:prSet/>
      <dgm:spPr/>
      <dgm:t>
        <a:bodyPr/>
        <a:lstStyle/>
        <a:p>
          <a:endParaRPr lang="en-ZA"/>
        </a:p>
      </dgm:t>
    </dgm:pt>
    <dgm:pt modelId="{921F2D22-E9C6-4158-A891-DA73367F29B4}" type="pres">
      <dgm:prSet presAssocID="{DBDEA38D-CD7A-4BF4-91D0-E1F64531C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C83D42F-533E-4694-ABFA-A1A6747E0E5D}" type="pres">
      <dgm:prSet presAssocID="{7A0AB262-FAEC-44D0-88DE-9577647DE032}" presName="composite" presStyleCnt="0"/>
      <dgm:spPr/>
      <dgm:t>
        <a:bodyPr/>
        <a:lstStyle/>
        <a:p>
          <a:endParaRPr lang="en-ZA"/>
        </a:p>
      </dgm:t>
    </dgm:pt>
    <dgm:pt modelId="{F70796F7-8069-4B81-AB4F-44B35661A22F}" type="pres">
      <dgm:prSet presAssocID="{7A0AB262-FAEC-44D0-88DE-9577647DE0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BA08EBD-3BD4-4E39-A812-33AD69606AB4}" type="pres">
      <dgm:prSet presAssocID="{7A0AB262-FAEC-44D0-88DE-9577647DE0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F2B32E-EA6A-405C-9D1B-B575CDEB9A1B}" type="pres">
      <dgm:prSet presAssocID="{54C4A033-2C41-4FCF-ABD7-A90FABCC4CF0}" presName="space" presStyleCnt="0"/>
      <dgm:spPr/>
      <dgm:t>
        <a:bodyPr/>
        <a:lstStyle/>
        <a:p>
          <a:endParaRPr lang="en-ZA"/>
        </a:p>
      </dgm:t>
    </dgm:pt>
    <dgm:pt modelId="{7E56E7C0-4E65-457B-A6BA-8D50E9D14037}" type="pres">
      <dgm:prSet presAssocID="{8AB24CF2-5062-4FCB-8BA1-E9AF9110D18B}" presName="composite" presStyleCnt="0"/>
      <dgm:spPr/>
      <dgm:t>
        <a:bodyPr/>
        <a:lstStyle/>
        <a:p>
          <a:endParaRPr lang="en-ZA"/>
        </a:p>
      </dgm:t>
    </dgm:pt>
    <dgm:pt modelId="{1E6C426E-2CB4-4D1A-8A04-F3E805F7566A}" type="pres">
      <dgm:prSet presAssocID="{8AB24CF2-5062-4FCB-8BA1-E9AF9110D1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A685E0-0D11-485E-9C86-78D275B06798}" type="pres">
      <dgm:prSet presAssocID="{8AB24CF2-5062-4FCB-8BA1-E9AF9110D1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FFEECA-73C5-4DA7-B3D2-C732F4DB42FC}" type="pres">
      <dgm:prSet presAssocID="{0C8BB93F-4D95-4B80-8F8D-D6EC986FA437}" presName="space" presStyleCnt="0"/>
      <dgm:spPr/>
      <dgm:t>
        <a:bodyPr/>
        <a:lstStyle/>
        <a:p>
          <a:endParaRPr lang="en-ZA"/>
        </a:p>
      </dgm:t>
    </dgm:pt>
    <dgm:pt modelId="{E4A86E31-32D9-42A4-85A4-508C604994BB}" type="pres">
      <dgm:prSet presAssocID="{30AD50E4-B677-41A6-B055-26A9D5A920E0}" presName="composite" presStyleCnt="0"/>
      <dgm:spPr/>
      <dgm:t>
        <a:bodyPr/>
        <a:lstStyle/>
        <a:p>
          <a:endParaRPr lang="en-ZA"/>
        </a:p>
      </dgm:t>
    </dgm:pt>
    <dgm:pt modelId="{663A8200-FF5F-4E42-8C3E-6B7FE68BD6E5}" type="pres">
      <dgm:prSet presAssocID="{30AD50E4-B677-41A6-B055-26A9D5A920E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E6DEF7-1EC7-43F7-B490-BA45D62F738B}" type="pres">
      <dgm:prSet presAssocID="{30AD50E4-B677-41A6-B055-26A9D5A920E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EF58965-C50B-4E28-80EC-383B22A201A5}" type="presOf" srcId="{E169FE93-E3C7-4649-807E-ABD2808973F8}" destId="{A2E6DEF7-1EC7-43F7-B490-BA45D62F738B}" srcOrd="0" destOrd="3" presId="urn:microsoft.com/office/officeart/2005/8/layout/hList1"/>
    <dgm:cxn modelId="{777D776A-9D98-4E77-BAFC-8610C1464ECC}" srcId="{7A0AB262-FAEC-44D0-88DE-9577647DE032}" destId="{CAE1310A-11F0-45FA-9830-F5DCDF92AA3A}" srcOrd="3" destOrd="0" parTransId="{4DC2ACF4-714C-41CB-9383-7AE0638CE10B}" sibTransId="{65797D21-FCEE-401E-97B8-536FE627F176}"/>
    <dgm:cxn modelId="{3E27D7B6-7EFB-4B9D-9D9A-B7BBF2657916}" srcId="{30AD50E4-B677-41A6-B055-26A9D5A920E0}" destId="{D674F2C4-214C-41B7-AB74-0FB64BF5353B}" srcOrd="4" destOrd="0" parTransId="{C654E6A1-51AD-4DAF-A904-9E89585CDD8B}" sibTransId="{EBF2A11F-CE57-4E69-875A-61C8680952A0}"/>
    <dgm:cxn modelId="{7B2676B5-A000-4B79-9058-F08D2C3CB32C}" type="presOf" srcId="{D674F2C4-214C-41B7-AB74-0FB64BF5353B}" destId="{A2E6DEF7-1EC7-43F7-B490-BA45D62F738B}" srcOrd="0" destOrd="4" presId="urn:microsoft.com/office/officeart/2005/8/layout/hList1"/>
    <dgm:cxn modelId="{3812B970-2EE5-4C03-A495-0CC43AB364B2}" srcId="{30AD50E4-B677-41A6-B055-26A9D5A920E0}" destId="{D7590AEC-46DD-4A3D-8208-BE1B5BF18737}" srcOrd="1" destOrd="0" parTransId="{33C48211-8481-4317-886E-AC6A80FFD77E}" sibTransId="{8CD9A11B-F91B-43E0-8B95-7307C7A7E60E}"/>
    <dgm:cxn modelId="{E2C77485-D96A-4827-8BF5-2F3E0DBB2B77}" type="presOf" srcId="{1224CD4C-717D-44A3-ACBC-52BE4E956BA5}" destId="{FBA08EBD-3BD4-4E39-A812-33AD69606AB4}" srcOrd="0" destOrd="5" presId="urn:microsoft.com/office/officeart/2005/8/layout/hList1"/>
    <dgm:cxn modelId="{D3FCD055-06E0-4B56-920B-EF103A9E25EF}" srcId="{7A0AB262-FAEC-44D0-88DE-9577647DE032}" destId="{1224CD4C-717D-44A3-ACBC-52BE4E956BA5}" srcOrd="5" destOrd="0" parTransId="{31B4BC64-877F-4AA2-8087-AD954D7DF2E2}" sibTransId="{7230BB0F-F439-42EB-86ED-43A9A9107248}"/>
    <dgm:cxn modelId="{A8602B83-7920-4B92-A49A-B08DF0F0A52E}" srcId="{DBDEA38D-CD7A-4BF4-91D0-E1F64531CE23}" destId="{30AD50E4-B677-41A6-B055-26A9D5A920E0}" srcOrd="2" destOrd="0" parTransId="{106A2A23-4242-4339-AE05-E696EE1C5432}" sibTransId="{2622FDC8-B262-4488-8948-B5AC01988F30}"/>
    <dgm:cxn modelId="{040658AB-25B5-4BA2-8E80-2F5942723021}" srcId="{7A0AB262-FAEC-44D0-88DE-9577647DE032}" destId="{51AED9CC-84BA-44D6-889D-965717A69494}" srcOrd="0" destOrd="0" parTransId="{525EE1F9-5DD0-460B-834B-A4BA86173B59}" sibTransId="{F235DFAD-9119-4E84-A3F1-1452644559C4}"/>
    <dgm:cxn modelId="{2E8F7C26-4B53-407E-B3B9-FA22AB182BFD}" srcId="{7A0AB262-FAEC-44D0-88DE-9577647DE032}" destId="{EC7A9BF9-EA39-4293-AA4C-A669F9869180}" srcOrd="4" destOrd="0" parTransId="{A292A20A-23E8-4EC6-AF4E-28E3EE31528A}" sibTransId="{C22C5F5B-AA26-450D-8906-0475CCAD3981}"/>
    <dgm:cxn modelId="{AB08B573-5192-4123-A892-B927EF0209DA}" type="presOf" srcId="{CAE1310A-11F0-45FA-9830-F5DCDF92AA3A}" destId="{FBA08EBD-3BD4-4E39-A812-33AD69606AB4}" srcOrd="0" destOrd="3" presId="urn:microsoft.com/office/officeart/2005/8/layout/hList1"/>
    <dgm:cxn modelId="{5A6B6811-A203-4DFD-9FCB-D3BC44FDAE60}" type="presOf" srcId="{8AB24CF2-5062-4FCB-8BA1-E9AF9110D18B}" destId="{1E6C426E-2CB4-4D1A-8A04-F3E805F7566A}" srcOrd="0" destOrd="0" presId="urn:microsoft.com/office/officeart/2005/8/layout/hList1"/>
    <dgm:cxn modelId="{AF00EC68-32CE-41DB-8661-6224EC3F0E7B}" type="presOf" srcId="{5F58B82E-06F4-4584-93FD-6F16907270D9}" destId="{A2E6DEF7-1EC7-43F7-B490-BA45D62F738B}" srcOrd="0" destOrd="5" presId="urn:microsoft.com/office/officeart/2005/8/layout/hList1"/>
    <dgm:cxn modelId="{8E148CC2-E5E2-4193-8E16-E533E0A3BA47}" srcId="{7A0AB262-FAEC-44D0-88DE-9577647DE032}" destId="{D17CCCA8-845D-4956-B9A5-A2F632D89075}" srcOrd="1" destOrd="0" parTransId="{963C36FA-55FF-4015-BB8E-011906033DA8}" sibTransId="{AA5ADC7D-3E2C-4587-AD28-5D3FCF3A0AAB}"/>
    <dgm:cxn modelId="{16B04B72-5125-456A-8853-FF8FC7FECFF8}" srcId="{30AD50E4-B677-41A6-B055-26A9D5A920E0}" destId="{5F58B82E-06F4-4584-93FD-6F16907270D9}" srcOrd="5" destOrd="0" parTransId="{AA42359F-E688-40C0-9082-768F5AD03464}" sibTransId="{754A7B37-119E-4EE4-B1F9-BBDD051B7989}"/>
    <dgm:cxn modelId="{809EE37E-D945-438C-B8DA-652B2265EB78}" srcId="{30AD50E4-B677-41A6-B055-26A9D5A920E0}" destId="{1336D525-323A-4802-A69D-F531EEEE3A0D}" srcOrd="2" destOrd="0" parTransId="{629A975E-A571-4D13-A770-F7788FFC5C9F}" sibTransId="{84941EE9-161D-4E4D-BFE0-A70B0EE8BBB5}"/>
    <dgm:cxn modelId="{549E5725-3520-4A2A-9F49-F9EE68AC0C59}" srcId="{8AB24CF2-5062-4FCB-8BA1-E9AF9110D18B}" destId="{122C9A2B-5F69-498B-A161-58DC28826AFA}" srcOrd="0" destOrd="0" parTransId="{1CC00402-32B7-4956-8E6A-94B904586859}" sibTransId="{E038165D-9372-455C-96F0-84117105BE4D}"/>
    <dgm:cxn modelId="{2A2AD403-34E5-4E44-BFB9-B523BB4012BD}" srcId="{DBDEA38D-CD7A-4BF4-91D0-E1F64531CE23}" destId="{7A0AB262-FAEC-44D0-88DE-9577647DE032}" srcOrd="0" destOrd="0" parTransId="{ABB7EE76-1B44-474E-B2E1-C486A1B3475D}" sibTransId="{54C4A033-2C41-4FCF-ABD7-A90FABCC4CF0}"/>
    <dgm:cxn modelId="{E9868546-9F11-4175-81DF-330148A5370B}" type="presOf" srcId="{FD38E68A-A2AC-47C9-991A-1F29F0B9C8B7}" destId="{FBA08EBD-3BD4-4E39-A812-33AD69606AB4}" srcOrd="0" destOrd="2" presId="urn:microsoft.com/office/officeart/2005/8/layout/hList1"/>
    <dgm:cxn modelId="{F99583B3-0172-488D-B30E-80677A45E435}" type="presOf" srcId="{7A0AB262-FAEC-44D0-88DE-9577647DE032}" destId="{F70796F7-8069-4B81-AB4F-44B35661A22F}" srcOrd="0" destOrd="0" presId="urn:microsoft.com/office/officeart/2005/8/layout/hList1"/>
    <dgm:cxn modelId="{C4276B8F-55AF-4E9A-BB9F-82B2CDB96EF2}" type="presOf" srcId="{DBDEA38D-CD7A-4BF4-91D0-E1F64531CE23}" destId="{921F2D22-E9C6-4158-A891-DA73367F29B4}" srcOrd="0" destOrd="0" presId="urn:microsoft.com/office/officeart/2005/8/layout/hList1"/>
    <dgm:cxn modelId="{852446D7-6E3E-447E-A87F-5F2E8EAC649D}" srcId="{8AB24CF2-5062-4FCB-8BA1-E9AF9110D18B}" destId="{6CC11F50-3C19-471B-9CDE-AB5E5D07832D}" srcOrd="1" destOrd="0" parTransId="{51B4204A-77FF-4FF0-8CC5-23EC882C8FDD}" sibTransId="{B9C15723-3782-4A7E-959B-7D3076835AB8}"/>
    <dgm:cxn modelId="{BC2C3F8F-1A63-46A8-B486-6C804C4A9329}" srcId="{7A0AB262-FAEC-44D0-88DE-9577647DE032}" destId="{FD38E68A-A2AC-47C9-991A-1F29F0B9C8B7}" srcOrd="2" destOrd="0" parTransId="{190DF7CD-A6E6-4C17-979D-0E82BD0517EB}" sibTransId="{7C8CA27D-53B3-4ADC-BA9D-EFD16C366D49}"/>
    <dgm:cxn modelId="{D9789E71-B7B2-4596-9558-02884C15121C}" type="presOf" srcId="{EA6C2804-1587-44FA-87F5-5454FC8E5ADD}" destId="{A2E6DEF7-1EC7-43F7-B490-BA45D62F738B}" srcOrd="0" destOrd="0" presId="urn:microsoft.com/office/officeart/2005/8/layout/hList1"/>
    <dgm:cxn modelId="{9CE41890-7682-4FD1-8DDA-4D7175774C8B}" type="presOf" srcId="{30AD50E4-B677-41A6-B055-26A9D5A920E0}" destId="{663A8200-FF5F-4E42-8C3E-6B7FE68BD6E5}" srcOrd="0" destOrd="0" presId="urn:microsoft.com/office/officeart/2005/8/layout/hList1"/>
    <dgm:cxn modelId="{E03311E4-394D-4D6B-9C04-554B57582312}" type="presOf" srcId="{DB3F9491-6187-4A43-A3C3-A890E05B4949}" destId="{66A685E0-0D11-485E-9C86-78D275B06798}" srcOrd="0" destOrd="2" presId="urn:microsoft.com/office/officeart/2005/8/layout/hList1"/>
    <dgm:cxn modelId="{26178740-EBF6-4F76-B8C5-AB4FD1A6215F}" type="presOf" srcId="{D7590AEC-46DD-4A3D-8208-BE1B5BF18737}" destId="{A2E6DEF7-1EC7-43F7-B490-BA45D62F738B}" srcOrd="0" destOrd="1" presId="urn:microsoft.com/office/officeart/2005/8/layout/hList1"/>
    <dgm:cxn modelId="{3918DBF7-6EFA-402D-8883-6C8FA79F30CB}" type="presOf" srcId="{1336D525-323A-4802-A69D-F531EEEE3A0D}" destId="{A2E6DEF7-1EC7-43F7-B490-BA45D62F738B}" srcOrd="0" destOrd="2" presId="urn:microsoft.com/office/officeart/2005/8/layout/hList1"/>
    <dgm:cxn modelId="{1958811E-BA4D-4078-8734-53839A240A7E}" srcId="{DBDEA38D-CD7A-4BF4-91D0-E1F64531CE23}" destId="{8AB24CF2-5062-4FCB-8BA1-E9AF9110D18B}" srcOrd="1" destOrd="0" parTransId="{D0366F01-DDD3-4551-8FB3-116EA7EC3E58}" sibTransId="{0C8BB93F-4D95-4B80-8F8D-D6EC986FA437}"/>
    <dgm:cxn modelId="{F8FC5663-AD95-49B4-90D9-A61331C2B825}" srcId="{30AD50E4-B677-41A6-B055-26A9D5A920E0}" destId="{EA6C2804-1587-44FA-87F5-5454FC8E5ADD}" srcOrd="0" destOrd="0" parTransId="{2B97617D-D195-4954-8A18-3EBB23016248}" sibTransId="{7A033EEE-CC51-4662-9A39-7737F3177EA3}"/>
    <dgm:cxn modelId="{ABC7EC31-FD74-4D89-8D22-20F2DD06BFCA}" type="presOf" srcId="{EC7A9BF9-EA39-4293-AA4C-A669F9869180}" destId="{FBA08EBD-3BD4-4E39-A812-33AD69606AB4}" srcOrd="0" destOrd="4" presId="urn:microsoft.com/office/officeart/2005/8/layout/hList1"/>
    <dgm:cxn modelId="{F0BB3884-7D80-42B3-ADC4-30E63FF07FAA}" type="presOf" srcId="{51AED9CC-84BA-44D6-889D-965717A69494}" destId="{FBA08EBD-3BD4-4E39-A812-33AD69606AB4}" srcOrd="0" destOrd="0" presId="urn:microsoft.com/office/officeart/2005/8/layout/hList1"/>
    <dgm:cxn modelId="{60D12E2D-0AF4-453D-AEC3-50941C50E3AB}" srcId="{8AB24CF2-5062-4FCB-8BA1-E9AF9110D18B}" destId="{BC64BFFD-5CE2-4B25-9943-99E2DD000B87}" srcOrd="3" destOrd="0" parTransId="{E113AC22-4925-42D9-B714-652A8FE955DA}" sibTransId="{A6D791BC-8B06-4A13-A82C-2171FE032FEE}"/>
    <dgm:cxn modelId="{BFFBEB3A-6FE8-4BA8-B614-C9B97CF04924}" type="presOf" srcId="{6CC11F50-3C19-471B-9CDE-AB5E5D07832D}" destId="{66A685E0-0D11-485E-9C86-78D275B06798}" srcOrd="0" destOrd="1" presId="urn:microsoft.com/office/officeart/2005/8/layout/hList1"/>
    <dgm:cxn modelId="{A9D18B79-FBC9-45E9-BA1B-6EF32D220FC2}" type="presOf" srcId="{122C9A2B-5F69-498B-A161-58DC28826AFA}" destId="{66A685E0-0D11-485E-9C86-78D275B06798}" srcOrd="0" destOrd="0" presId="urn:microsoft.com/office/officeart/2005/8/layout/hList1"/>
    <dgm:cxn modelId="{5E0AEBA0-463F-4AEC-BEDE-D8B6E08FAE73}" type="presOf" srcId="{D17CCCA8-845D-4956-B9A5-A2F632D89075}" destId="{FBA08EBD-3BD4-4E39-A812-33AD69606AB4}" srcOrd="0" destOrd="1" presId="urn:microsoft.com/office/officeart/2005/8/layout/hList1"/>
    <dgm:cxn modelId="{502BA07A-E589-4FE6-A5BD-95B2A2B8FF11}" srcId="{8AB24CF2-5062-4FCB-8BA1-E9AF9110D18B}" destId="{DB3F9491-6187-4A43-A3C3-A890E05B4949}" srcOrd="2" destOrd="0" parTransId="{028F34EF-1928-4643-A421-77DD1DC7CB07}" sibTransId="{986CC3AD-2A74-4DFA-8DB3-E789CF8EBE3C}"/>
    <dgm:cxn modelId="{F41DBA78-52C1-413C-81AD-28E2E7113A8A}" srcId="{30AD50E4-B677-41A6-B055-26A9D5A920E0}" destId="{E169FE93-E3C7-4649-807E-ABD2808973F8}" srcOrd="3" destOrd="0" parTransId="{95C68516-A951-4D5A-A045-01A76CF4B677}" sibTransId="{B9E5815F-3A6E-48C8-B3CA-E740A5A4B3AA}"/>
    <dgm:cxn modelId="{5EEC85B9-D816-42FF-9542-A55066B3764E}" type="presOf" srcId="{BC64BFFD-5CE2-4B25-9943-99E2DD000B87}" destId="{66A685E0-0D11-485E-9C86-78D275B06798}" srcOrd="0" destOrd="3" presId="urn:microsoft.com/office/officeart/2005/8/layout/hList1"/>
    <dgm:cxn modelId="{DD71050A-8CE4-4A05-A218-CCF6DE7DB1B9}" type="presParOf" srcId="{921F2D22-E9C6-4158-A891-DA73367F29B4}" destId="{1C83D42F-533E-4694-ABFA-A1A6747E0E5D}" srcOrd="0" destOrd="0" presId="urn:microsoft.com/office/officeart/2005/8/layout/hList1"/>
    <dgm:cxn modelId="{7A597B01-4C62-4272-9D1E-A2E851D0815E}" type="presParOf" srcId="{1C83D42F-533E-4694-ABFA-A1A6747E0E5D}" destId="{F70796F7-8069-4B81-AB4F-44B35661A22F}" srcOrd="0" destOrd="0" presId="urn:microsoft.com/office/officeart/2005/8/layout/hList1"/>
    <dgm:cxn modelId="{0C120D29-16D5-4E6B-9CFA-053DF6F91A7C}" type="presParOf" srcId="{1C83D42F-533E-4694-ABFA-A1A6747E0E5D}" destId="{FBA08EBD-3BD4-4E39-A812-33AD69606AB4}" srcOrd="1" destOrd="0" presId="urn:microsoft.com/office/officeart/2005/8/layout/hList1"/>
    <dgm:cxn modelId="{FEAB6D94-4F6E-4273-B4DC-00A6C1C7ECAB}" type="presParOf" srcId="{921F2D22-E9C6-4158-A891-DA73367F29B4}" destId="{57F2B32E-EA6A-405C-9D1B-B575CDEB9A1B}" srcOrd="1" destOrd="0" presId="urn:microsoft.com/office/officeart/2005/8/layout/hList1"/>
    <dgm:cxn modelId="{74FA77FE-F75F-4A94-B02B-52A34D179CC1}" type="presParOf" srcId="{921F2D22-E9C6-4158-A891-DA73367F29B4}" destId="{7E56E7C0-4E65-457B-A6BA-8D50E9D14037}" srcOrd="2" destOrd="0" presId="urn:microsoft.com/office/officeart/2005/8/layout/hList1"/>
    <dgm:cxn modelId="{DEF1B7D2-727B-48B3-9F9F-43B96CA0BF3B}" type="presParOf" srcId="{7E56E7C0-4E65-457B-A6BA-8D50E9D14037}" destId="{1E6C426E-2CB4-4D1A-8A04-F3E805F7566A}" srcOrd="0" destOrd="0" presId="urn:microsoft.com/office/officeart/2005/8/layout/hList1"/>
    <dgm:cxn modelId="{2BDD1734-4C81-445F-ABC4-2C050D1B017D}" type="presParOf" srcId="{7E56E7C0-4E65-457B-A6BA-8D50E9D14037}" destId="{66A685E0-0D11-485E-9C86-78D275B06798}" srcOrd="1" destOrd="0" presId="urn:microsoft.com/office/officeart/2005/8/layout/hList1"/>
    <dgm:cxn modelId="{F2957DD6-CFD1-4CE5-86B4-48048DD05211}" type="presParOf" srcId="{921F2D22-E9C6-4158-A891-DA73367F29B4}" destId="{9BFFEECA-73C5-4DA7-B3D2-C732F4DB42FC}" srcOrd="3" destOrd="0" presId="urn:microsoft.com/office/officeart/2005/8/layout/hList1"/>
    <dgm:cxn modelId="{9F4AD405-CC9A-4270-BE14-5348BF48660A}" type="presParOf" srcId="{921F2D22-E9C6-4158-A891-DA73367F29B4}" destId="{E4A86E31-32D9-42A4-85A4-508C604994BB}" srcOrd="4" destOrd="0" presId="urn:microsoft.com/office/officeart/2005/8/layout/hList1"/>
    <dgm:cxn modelId="{65E1F01F-B9FD-4421-8E0C-D20B6F1B9566}" type="presParOf" srcId="{E4A86E31-32D9-42A4-85A4-508C604994BB}" destId="{663A8200-FF5F-4E42-8C3E-6B7FE68BD6E5}" srcOrd="0" destOrd="0" presId="urn:microsoft.com/office/officeart/2005/8/layout/hList1"/>
    <dgm:cxn modelId="{65F8F0C1-E1E3-436D-AF0D-D1D6FC6C20E4}" type="presParOf" srcId="{E4A86E31-32D9-42A4-85A4-508C604994BB}" destId="{A2E6DEF7-1EC7-43F7-B490-BA45D62F73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435C5-19B7-4A8F-989D-0C1B9CC72E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0A18E5A-ECEE-4ED3-B8C1-3F1ECBF82E24}">
      <dgm:prSet phldrT="[Text]" custT="1"/>
      <dgm:spPr/>
      <dgm:t>
        <a:bodyPr/>
        <a:lstStyle/>
        <a:p>
          <a:r>
            <a:rPr lang="en-ZA" sz="2400" dirty="0" smtClean="0"/>
            <a:t>INSTITUTIONAL</a:t>
          </a:r>
          <a:endParaRPr lang="en-ZA" sz="2400" dirty="0"/>
        </a:p>
      </dgm:t>
    </dgm:pt>
    <dgm:pt modelId="{9CB09C71-5A90-429D-905D-96B9B77CA64D}" type="parTrans" cxnId="{29AD8D9D-65EE-458A-B2D2-265830C90266}">
      <dgm:prSet/>
      <dgm:spPr/>
      <dgm:t>
        <a:bodyPr/>
        <a:lstStyle/>
        <a:p>
          <a:endParaRPr lang="en-ZA" sz="1800"/>
        </a:p>
      </dgm:t>
    </dgm:pt>
    <dgm:pt modelId="{A272A36C-941D-4889-B4E5-E31875A94D73}" type="sibTrans" cxnId="{29AD8D9D-65EE-458A-B2D2-265830C90266}">
      <dgm:prSet/>
      <dgm:spPr/>
      <dgm:t>
        <a:bodyPr/>
        <a:lstStyle/>
        <a:p>
          <a:endParaRPr lang="en-ZA" sz="1800"/>
        </a:p>
      </dgm:t>
    </dgm:pt>
    <dgm:pt modelId="{65154579-CCB5-40FC-B14E-04F68065D3C2}">
      <dgm:prSet phldrT="[Text]" custT="1"/>
      <dgm:spPr/>
      <dgm:t>
        <a:bodyPr/>
        <a:lstStyle/>
        <a:p>
          <a:r>
            <a:rPr lang="en-ZA" sz="1800" b="1" dirty="0" smtClean="0"/>
            <a:t>     GOVERNANCE AND ADMINISTRATION</a:t>
          </a:r>
          <a:endParaRPr lang="en-ZA" sz="1800" dirty="0"/>
        </a:p>
      </dgm:t>
    </dgm:pt>
    <dgm:pt modelId="{9FAD4999-BA1E-4F7F-9FF0-75A4F66FF3F1}" type="parTrans" cxnId="{C76FB30A-3AFB-4101-92C9-E199902A19C1}">
      <dgm:prSet/>
      <dgm:spPr/>
      <dgm:t>
        <a:bodyPr/>
        <a:lstStyle/>
        <a:p>
          <a:endParaRPr lang="en-ZA" sz="1800"/>
        </a:p>
      </dgm:t>
    </dgm:pt>
    <dgm:pt modelId="{CB2E188F-5E2F-4BB4-9252-8A8B9AAA74D2}" type="sibTrans" cxnId="{C76FB30A-3AFB-4101-92C9-E199902A19C1}">
      <dgm:prSet/>
      <dgm:spPr/>
      <dgm:t>
        <a:bodyPr/>
        <a:lstStyle/>
        <a:p>
          <a:endParaRPr lang="en-ZA" sz="1800"/>
        </a:p>
      </dgm:t>
    </dgm:pt>
    <dgm:pt modelId="{BE222E6B-40BE-4635-AC98-EF9F99793034}">
      <dgm:prSet phldrT="[Text]" custT="1"/>
      <dgm:spPr/>
      <dgm:t>
        <a:bodyPr/>
        <a:lstStyle/>
        <a:p>
          <a:r>
            <a:rPr lang="en-ZA" sz="1800" b="1" dirty="0" smtClean="0"/>
            <a:t>SYSTEMS AND PROCEDURES</a:t>
          </a:r>
          <a:endParaRPr lang="en-ZA" sz="1800" dirty="0"/>
        </a:p>
      </dgm:t>
    </dgm:pt>
    <dgm:pt modelId="{586C4294-2D08-4589-9C8A-595E7F8CB068}" type="parTrans" cxnId="{A23CA0BF-4A3A-4F3B-A801-FFBCA9260072}">
      <dgm:prSet/>
      <dgm:spPr/>
      <dgm:t>
        <a:bodyPr/>
        <a:lstStyle/>
        <a:p>
          <a:endParaRPr lang="en-ZA" sz="1800"/>
        </a:p>
      </dgm:t>
    </dgm:pt>
    <dgm:pt modelId="{C2E9D0C3-BD37-45F5-A6A9-A7296E120268}" type="sibTrans" cxnId="{A23CA0BF-4A3A-4F3B-A801-FFBCA9260072}">
      <dgm:prSet/>
      <dgm:spPr/>
      <dgm:t>
        <a:bodyPr/>
        <a:lstStyle/>
        <a:p>
          <a:endParaRPr lang="en-ZA" sz="1800"/>
        </a:p>
      </dgm:t>
    </dgm:pt>
    <dgm:pt modelId="{9F7242B0-9CC7-4F5B-A184-8A19CC4CBFF9}">
      <dgm:prSet phldrT="[Text]" custT="1"/>
      <dgm:spPr/>
      <dgm:t>
        <a:bodyPr/>
        <a:lstStyle/>
        <a:p>
          <a:pPr>
            <a:lnSpc>
              <a:spcPct val="0"/>
            </a:lnSpc>
          </a:pPr>
          <a:r>
            <a:rPr lang="en-ZA" sz="1800" b="1" dirty="0" smtClean="0"/>
            <a:t>LED SUPPORT AGENCIES</a:t>
          </a:r>
          <a:endParaRPr lang="en-ZA" sz="1800" dirty="0"/>
        </a:p>
      </dgm:t>
    </dgm:pt>
    <dgm:pt modelId="{9BFE9D34-57C5-418C-ACF3-FEFD245BCC49}" type="parTrans" cxnId="{8B38BFA9-38D4-438E-8A72-AAAD78DA2684}">
      <dgm:prSet/>
      <dgm:spPr/>
      <dgm:t>
        <a:bodyPr/>
        <a:lstStyle/>
        <a:p>
          <a:endParaRPr lang="en-ZA" sz="1800"/>
        </a:p>
      </dgm:t>
    </dgm:pt>
    <dgm:pt modelId="{B116688C-C7D5-436C-A801-6E99B5E67953}" type="sibTrans" cxnId="{8B38BFA9-38D4-438E-8A72-AAAD78DA2684}">
      <dgm:prSet/>
      <dgm:spPr/>
      <dgm:t>
        <a:bodyPr/>
        <a:lstStyle/>
        <a:p>
          <a:endParaRPr lang="en-ZA" sz="1800"/>
        </a:p>
      </dgm:t>
    </dgm:pt>
    <dgm:pt modelId="{C09B0215-5CE4-41A4-9DA6-4E30DA290721}">
      <dgm:prSet phldrT="[Text]" custT="1"/>
      <dgm:spPr/>
      <dgm:t>
        <a:bodyPr/>
        <a:lstStyle/>
        <a:p>
          <a:pPr>
            <a:lnSpc>
              <a:spcPct val="0"/>
            </a:lnSpc>
            <a:spcAft>
              <a:spcPts val="300"/>
            </a:spcAft>
          </a:pPr>
          <a:r>
            <a:rPr lang="en-ZA" sz="1800" b="1" dirty="0" smtClean="0"/>
            <a:t>GOVERNMENT SUPPORT</a:t>
          </a:r>
          <a:endParaRPr lang="en-ZA" sz="1800" dirty="0"/>
        </a:p>
      </dgm:t>
    </dgm:pt>
    <dgm:pt modelId="{20A048B0-79C4-4F2D-A044-5B4A02DCED1A}" type="parTrans" cxnId="{9403EA8B-8870-43F9-98BB-56A0DADC74DB}">
      <dgm:prSet/>
      <dgm:spPr/>
      <dgm:t>
        <a:bodyPr/>
        <a:lstStyle/>
        <a:p>
          <a:endParaRPr lang="en-ZA" sz="1800"/>
        </a:p>
      </dgm:t>
    </dgm:pt>
    <dgm:pt modelId="{9E55D5F4-F507-4C78-A3AA-0B779A250C67}" type="sibTrans" cxnId="{9403EA8B-8870-43F9-98BB-56A0DADC74DB}">
      <dgm:prSet/>
      <dgm:spPr/>
      <dgm:t>
        <a:bodyPr/>
        <a:lstStyle/>
        <a:p>
          <a:endParaRPr lang="en-ZA" sz="1800"/>
        </a:p>
      </dgm:t>
    </dgm:pt>
    <dgm:pt modelId="{89AA24C9-C7AF-45F8-881B-868849A26958}">
      <dgm:prSet phldrT="[Text]" custT="1"/>
      <dgm:spPr/>
      <dgm:t>
        <a:bodyPr/>
        <a:lstStyle/>
        <a:p>
          <a:r>
            <a:rPr lang="en-US" sz="1800" dirty="0" smtClean="0"/>
            <a:t>Portfolio Committee for LED : sub-committee of council (delegated powers,-drives implementation of LED )</a:t>
          </a:r>
          <a:endParaRPr lang="en-ZA" sz="1800" dirty="0"/>
        </a:p>
      </dgm:t>
    </dgm:pt>
    <dgm:pt modelId="{8FD5DD76-14C9-4695-BDF2-55A23BA68764}" type="parTrans" cxnId="{5027AF5D-6DB7-49AE-AC95-4C54B7565E6F}">
      <dgm:prSet/>
      <dgm:spPr/>
      <dgm:t>
        <a:bodyPr/>
        <a:lstStyle/>
        <a:p>
          <a:endParaRPr lang="en-ZA" sz="1800"/>
        </a:p>
      </dgm:t>
    </dgm:pt>
    <dgm:pt modelId="{C117C8DB-D2A6-4E30-8C12-1E8CD938F7A0}" type="sibTrans" cxnId="{5027AF5D-6DB7-49AE-AC95-4C54B7565E6F}">
      <dgm:prSet/>
      <dgm:spPr/>
      <dgm:t>
        <a:bodyPr/>
        <a:lstStyle/>
        <a:p>
          <a:endParaRPr lang="en-ZA" sz="1800"/>
        </a:p>
      </dgm:t>
    </dgm:pt>
    <dgm:pt modelId="{FB41943F-95CD-40A6-89BC-A7BF3CAAFA16}">
      <dgm:prSet phldrT="[Text]" custT="1"/>
      <dgm:spPr/>
      <dgm:t>
        <a:bodyPr/>
        <a:lstStyle/>
        <a:p>
          <a:r>
            <a:rPr lang="en-US" sz="1800" dirty="0" smtClean="0"/>
            <a:t>LED forums –requires resuscitation in all LM </a:t>
          </a:r>
          <a:endParaRPr lang="en-ZA" sz="1800" dirty="0"/>
        </a:p>
      </dgm:t>
    </dgm:pt>
    <dgm:pt modelId="{C96E4237-7797-4866-8BD1-F00C569ED998}" type="parTrans" cxnId="{DFFDD088-6648-456D-8131-EDF8A507B53E}">
      <dgm:prSet/>
      <dgm:spPr/>
      <dgm:t>
        <a:bodyPr/>
        <a:lstStyle/>
        <a:p>
          <a:endParaRPr lang="en-ZA" sz="1800"/>
        </a:p>
      </dgm:t>
    </dgm:pt>
    <dgm:pt modelId="{5FB737EA-F669-43EA-A867-A27C65DB602D}" type="sibTrans" cxnId="{DFFDD088-6648-456D-8131-EDF8A507B53E}">
      <dgm:prSet/>
      <dgm:spPr/>
      <dgm:t>
        <a:bodyPr/>
        <a:lstStyle/>
        <a:p>
          <a:endParaRPr lang="en-ZA" sz="1800"/>
        </a:p>
      </dgm:t>
    </dgm:pt>
    <dgm:pt modelId="{67B077C5-8362-4E92-B1AC-52EB39B5CF95}">
      <dgm:prSet phldrT="[Text]" custT="1"/>
      <dgm:spPr/>
      <dgm:t>
        <a:bodyPr/>
        <a:lstStyle/>
        <a:p>
          <a:r>
            <a:rPr lang="en-US" sz="1800" dirty="0" smtClean="0"/>
            <a:t>District Support Team -regional officials involved in LED interact with private sector </a:t>
          </a:r>
          <a:endParaRPr lang="en-ZA" sz="1800" dirty="0"/>
        </a:p>
      </dgm:t>
    </dgm:pt>
    <dgm:pt modelId="{CB3AA2F0-219A-45D6-867F-F1BB02BA2DE4}" type="parTrans" cxnId="{1C5489CA-2FB0-4740-B300-75EB438FE4E0}">
      <dgm:prSet/>
      <dgm:spPr/>
      <dgm:t>
        <a:bodyPr/>
        <a:lstStyle/>
        <a:p>
          <a:endParaRPr lang="en-ZA" sz="1800"/>
        </a:p>
      </dgm:t>
    </dgm:pt>
    <dgm:pt modelId="{10C8B03F-F906-4BB8-BFB0-EE8636741C56}" type="sibTrans" cxnId="{1C5489CA-2FB0-4740-B300-75EB438FE4E0}">
      <dgm:prSet/>
      <dgm:spPr/>
      <dgm:t>
        <a:bodyPr/>
        <a:lstStyle/>
        <a:p>
          <a:endParaRPr lang="en-ZA" sz="1800"/>
        </a:p>
      </dgm:t>
    </dgm:pt>
    <dgm:pt modelId="{5D22D202-B6C6-46DA-86F8-D45B63D5E5A4}">
      <dgm:prSet phldrT="[Text]" custT="1"/>
      <dgm:spPr/>
      <dgm:t>
        <a:bodyPr/>
        <a:lstStyle/>
        <a:p>
          <a:r>
            <a:rPr lang="en-ZA" sz="1800" dirty="0" smtClean="0"/>
            <a:t>LED capacity: </a:t>
          </a:r>
          <a:r>
            <a:rPr lang="en-US" sz="1800" dirty="0" smtClean="0"/>
            <a:t>LED function - within Development Planning and Economic Development Directorate of ANDM</a:t>
          </a:r>
          <a:endParaRPr lang="en-ZA" sz="1800" dirty="0"/>
        </a:p>
      </dgm:t>
    </dgm:pt>
    <dgm:pt modelId="{5558D24D-B457-4329-91BA-67C8B1219DD9}" type="parTrans" cxnId="{23057BF7-22C0-45B6-8820-9B234854935D}">
      <dgm:prSet/>
      <dgm:spPr/>
      <dgm:t>
        <a:bodyPr/>
        <a:lstStyle/>
        <a:p>
          <a:endParaRPr lang="en-ZA" sz="1800"/>
        </a:p>
      </dgm:t>
    </dgm:pt>
    <dgm:pt modelId="{E387AC08-2BB5-4370-8A4A-39D4CEE38D86}" type="sibTrans" cxnId="{23057BF7-22C0-45B6-8820-9B234854935D}">
      <dgm:prSet/>
      <dgm:spPr/>
      <dgm:t>
        <a:bodyPr/>
        <a:lstStyle/>
        <a:p>
          <a:endParaRPr lang="en-ZA" sz="1800"/>
        </a:p>
      </dgm:t>
    </dgm:pt>
    <dgm:pt modelId="{799756C4-07AD-457E-B5F0-04F77EA23AA5}">
      <dgm:prSet phldrT="[Text]" custT="1"/>
      <dgm:spPr/>
      <dgm:t>
        <a:bodyPr/>
        <a:lstStyle/>
        <a:p>
          <a:r>
            <a:rPr lang="en-US" sz="1800" dirty="0" smtClean="0"/>
            <a:t>Challenges -attraction and retention of staff</a:t>
          </a:r>
          <a:endParaRPr lang="en-ZA" sz="1800" dirty="0"/>
        </a:p>
      </dgm:t>
    </dgm:pt>
    <dgm:pt modelId="{271F4DA3-08E5-4B96-9C36-4355835B16D3}" type="parTrans" cxnId="{E78DB844-7CB6-4DB2-BB8B-E8708306573D}">
      <dgm:prSet/>
      <dgm:spPr/>
      <dgm:t>
        <a:bodyPr/>
        <a:lstStyle/>
        <a:p>
          <a:endParaRPr lang="en-ZA" sz="1800"/>
        </a:p>
      </dgm:t>
    </dgm:pt>
    <dgm:pt modelId="{041C35B7-49DE-40D0-905F-6D1F03EC2104}" type="sibTrans" cxnId="{E78DB844-7CB6-4DB2-BB8B-E8708306573D}">
      <dgm:prSet/>
      <dgm:spPr/>
      <dgm:t>
        <a:bodyPr/>
        <a:lstStyle/>
        <a:p>
          <a:endParaRPr lang="en-ZA" sz="1800"/>
        </a:p>
      </dgm:t>
    </dgm:pt>
    <dgm:pt modelId="{A5600E8A-7C54-4407-86FC-F7632060C822}">
      <dgm:prSet phldrT="[Text]" custT="1"/>
      <dgm:spPr/>
      <dgm:t>
        <a:bodyPr/>
        <a:lstStyle/>
        <a:p>
          <a:r>
            <a:rPr lang="en-US" sz="1800" dirty="0" smtClean="0"/>
            <a:t>By-laws: dealing with range of issues based on allocated powers &amp; functions</a:t>
          </a:r>
          <a:endParaRPr lang="en-ZA" sz="1800" dirty="0"/>
        </a:p>
      </dgm:t>
    </dgm:pt>
    <dgm:pt modelId="{2C46C7B0-1631-4238-838E-8A41C36F5070}" type="parTrans" cxnId="{9F0F8CCD-E87B-4C2E-A392-2B7E3C1AD61D}">
      <dgm:prSet/>
      <dgm:spPr/>
      <dgm:t>
        <a:bodyPr/>
        <a:lstStyle/>
        <a:p>
          <a:endParaRPr lang="en-ZA"/>
        </a:p>
      </dgm:t>
    </dgm:pt>
    <dgm:pt modelId="{E575E0E3-3079-41CA-9DB8-19E9DD43D879}" type="sibTrans" cxnId="{9F0F8CCD-E87B-4C2E-A392-2B7E3C1AD61D}">
      <dgm:prSet/>
      <dgm:spPr/>
      <dgm:t>
        <a:bodyPr/>
        <a:lstStyle/>
        <a:p>
          <a:endParaRPr lang="en-ZA"/>
        </a:p>
      </dgm:t>
    </dgm:pt>
    <dgm:pt modelId="{45F9C7DF-5F2C-452E-B62A-678C45E15E6A}">
      <dgm:prSet phldrT="[Text]" custT="1"/>
      <dgm:spPr/>
      <dgm:t>
        <a:bodyPr/>
        <a:lstStyle/>
        <a:p>
          <a:r>
            <a:rPr lang="en-US" sz="1800" dirty="0" smtClean="0"/>
            <a:t>Supply chain Management (promote and support local business)</a:t>
          </a:r>
          <a:endParaRPr lang="en-ZA" sz="1800" dirty="0"/>
        </a:p>
      </dgm:t>
    </dgm:pt>
    <dgm:pt modelId="{18CC0E6B-DE79-4415-B10E-C5693B2F9FF2}" type="parTrans" cxnId="{BDD69186-1D14-4F98-BD62-C856DDC3F566}">
      <dgm:prSet/>
      <dgm:spPr/>
      <dgm:t>
        <a:bodyPr/>
        <a:lstStyle/>
        <a:p>
          <a:endParaRPr lang="en-ZA"/>
        </a:p>
      </dgm:t>
    </dgm:pt>
    <dgm:pt modelId="{0E209F8A-77FB-4559-9303-D30CF7936DDA}" type="sibTrans" cxnId="{BDD69186-1D14-4F98-BD62-C856DDC3F566}">
      <dgm:prSet/>
      <dgm:spPr/>
      <dgm:t>
        <a:bodyPr/>
        <a:lstStyle/>
        <a:p>
          <a:endParaRPr lang="en-ZA"/>
        </a:p>
      </dgm:t>
    </dgm:pt>
    <dgm:pt modelId="{AEA8417A-4E26-4DE4-8F9A-E0E5FD642257}">
      <dgm:prSet phldrT="[Text]" custT="1"/>
      <dgm:spPr/>
      <dgm:t>
        <a:bodyPr/>
        <a:lstStyle/>
        <a:p>
          <a:r>
            <a:rPr lang="en-ZA" sz="1800" b="0" dirty="0" smtClean="0"/>
            <a:t>Monitoring and Evaluation: </a:t>
          </a:r>
          <a:r>
            <a:rPr lang="en-US" sz="1800" dirty="0" smtClean="0"/>
            <a:t>Performance Management System </a:t>
          </a:r>
          <a:endParaRPr lang="en-ZA" sz="1800" b="0" dirty="0"/>
        </a:p>
      </dgm:t>
    </dgm:pt>
    <dgm:pt modelId="{00D203DB-0333-4A98-9042-7541450E0277}" type="parTrans" cxnId="{33581E5E-5463-4181-833A-A3A8D2E16DE1}">
      <dgm:prSet/>
      <dgm:spPr/>
      <dgm:t>
        <a:bodyPr/>
        <a:lstStyle/>
        <a:p>
          <a:endParaRPr lang="en-ZA"/>
        </a:p>
      </dgm:t>
    </dgm:pt>
    <dgm:pt modelId="{3C80997B-2B4C-4A34-8E5E-0DA40DD53BD7}" type="sibTrans" cxnId="{33581E5E-5463-4181-833A-A3A8D2E16DE1}">
      <dgm:prSet/>
      <dgm:spPr/>
      <dgm:t>
        <a:bodyPr/>
        <a:lstStyle/>
        <a:p>
          <a:endParaRPr lang="en-ZA"/>
        </a:p>
      </dgm:t>
    </dgm:pt>
    <dgm:pt modelId="{D54EC886-9575-4283-9818-2E9AEC38A8A5}">
      <dgm:prSet phldrT="[Text]" custT="1"/>
      <dgm:spPr/>
      <dgm:t>
        <a:bodyPr/>
        <a:lstStyle/>
        <a:p>
          <a:endParaRPr lang="en-ZA" sz="1800" b="0" dirty="0"/>
        </a:p>
      </dgm:t>
    </dgm:pt>
    <dgm:pt modelId="{2352B058-4C5A-40A5-9649-7DE4798DAA26}" type="parTrans" cxnId="{F18AF18A-6FB9-4ECD-B739-AE27B9F488D5}">
      <dgm:prSet/>
      <dgm:spPr/>
      <dgm:t>
        <a:bodyPr/>
        <a:lstStyle/>
        <a:p>
          <a:endParaRPr lang="en-ZA"/>
        </a:p>
      </dgm:t>
    </dgm:pt>
    <dgm:pt modelId="{E2656C9D-B5CF-4C97-AED9-2A3D53300799}" type="sibTrans" cxnId="{F18AF18A-6FB9-4ECD-B739-AE27B9F488D5}">
      <dgm:prSet/>
      <dgm:spPr/>
      <dgm:t>
        <a:bodyPr/>
        <a:lstStyle/>
        <a:p>
          <a:endParaRPr lang="en-ZA"/>
        </a:p>
      </dgm:t>
    </dgm:pt>
    <dgm:pt modelId="{B2CA42FF-F0A8-4E5D-AEE6-85BDDE980700}">
      <dgm:prSet phldrT="[Text]" custT="1"/>
      <dgm:spPr/>
      <dgm:t>
        <a:bodyPr/>
        <a:lstStyle/>
        <a:p>
          <a:r>
            <a:rPr lang="en-US" sz="1800" dirty="0" smtClean="0"/>
            <a:t>No tools and systems for monitoring project implementation and evaluating  impact</a:t>
          </a:r>
          <a:endParaRPr lang="en-ZA" sz="1800" b="0" dirty="0"/>
        </a:p>
      </dgm:t>
    </dgm:pt>
    <dgm:pt modelId="{8B27974F-08E7-4361-A8D0-A937265AE412}" type="parTrans" cxnId="{B801F88E-F694-4374-81E7-BCB55B37B137}">
      <dgm:prSet/>
      <dgm:spPr/>
      <dgm:t>
        <a:bodyPr/>
        <a:lstStyle/>
        <a:p>
          <a:endParaRPr lang="en-ZA"/>
        </a:p>
      </dgm:t>
    </dgm:pt>
    <dgm:pt modelId="{4955314B-D6DE-4E9C-9CC2-EC9647A809D2}" type="sibTrans" cxnId="{B801F88E-F694-4374-81E7-BCB55B37B137}">
      <dgm:prSet/>
      <dgm:spPr/>
      <dgm:t>
        <a:bodyPr/>
        <a:lstStyle/>
        <a:p>
          <a:endParaRPr lang="en-ZA"/>
        </a:p>
      </dgm:t>
    </dgm:pt>
    <dgm:pt modelId="{1663A5DB-EB1A-448E-ACAD-667EEADFF3A3}">
      <dgm:prSet phldrT="[Text]" custT="1"/>
      <dgm:spPr/>
      <dgm:t>
        <a:bodyPr/>
        <a:lstStyle/>
        <a:p>
          <a:r>
            <a:rPr lang="en-ZA" sz="1800" b="0" dirty="0" smtClean="0"/>
            <a:t>Economic Intelligence: </a:t>
          </a:r>
          <a:r>
            <a:rPr lang="en-US" sz="1800" dirty="0" smtClean="0"/>
            <a:t>collection &amp; maintenance of economic data can provide important information on district</a:t>
          </a:r>
          <a:endParaRPr lang="en-ZA" sz="1800" b="0" dirty="0"/>
        </a:p>
      </dgm:t>
    </dgm:pt>
    <dgm:pt modelId="{32E58EBA-9A42-4C85-8B76-951D49895EF7}" type="parTrans" cxnId="{6DB90780-385B-41EC-8D8B-7EFF2A1E4548}">
      <dgm:prSet/>
      <dgm:spPr/>
      <dgm:t>
        <a:bodyPr/>
        <a:lstStyle/>
        <a:p>
          <a:endParaRPr lang="en-ZA"/>
        </a:p>
      </dgm:t>
    </dgm:pt>
    <dgm:pt modelId="{3402E161-213F-443B-9DC6-FEAC32331A80}" type="sibTrans" cxnId="{6DB90780-385B-41EC-8D8B-7EFF2A1E4548}">
      <dgm:prSet/>
      <dgm:spPr/>
      <dgm:t>
        <a:bodyPr/>
        <a:lstStyle/>
        <a:p>
          <a:endParaRPr lang="en-ZA"/>
        </a:p>
      </dgm:t>
    </dgm:pt>
    <dgm:pt modelId="{4EEA09B4-4CAD-4369-808C-977170FAF07A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dirty="0" smtClean="0"/>
            <a:t>Alfred Nzo Development Agency </a:t>
          </a:r>
          <a:endParaRPr lang="en-ZA" sz="1800" dirty="0"/>
        </a:p>
      </dgm:t>
    </dgm:pt>
    <dgm:pt modelId="{B29E5579-8DD8-4FAD-9CD0-EEB1F45E9C04}" type="parTrans" cxnId="{95CF597B-9F45-494F-B0D1-C14D0CABB532}">
      <dgm:prSet/>
      <dgm:spPr/>
      <dgm:t>
        <a:bodyPr/>
        <a:lstStyle/>
        <a:p>
          <a:endParaRPr lang="en-ZA"/>
        </a:p>
      </dgm:t>
    </dgm:pt>
    <dgm:pt modelId="{F334CB83-7623-4038-81E9-6ADC26D6B0E9}" type="sibTrans" cxnId="{95CF597B-9F45-494F-B0D1-C14D0CABB532}">
      <dgm:prSet/>
      <dgm:spPr/>
      <dgm:t>
        <a:bodyPr/>
        <a:lstStyle/>
        <a:p>
          <a:endParaRPr lang="en-ZA"/>
        </a:p>
      </dgm:t>
    </dgm:pt>
    <dgm:pt modelId="{ABF9470E-DE47-4C4E-BFA7-E5F3C371F5B4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ZA" sz="1800" b="0" dirty="0" smtClean="0"/>
            <a:t>District Municipality SEDA</a:t>
          </a:r>
          <a:endParaRPr lang="en-ZA" sz="1800" b="0" dirty="0"/>
        </a:p>
      </dgm:t>
    </dgm:pt>
    <dgm:pt modelId="{3B817F18-8A80-4104-914B-023DCAD896FD}" type="parTrans" cxnId="{A9AAC42C-B251-46C3-A4C8-8D1B8B3DA90D}">
      <dgm:prSet/>
      <dgm:spPr/>
      <dgm:t>
        <a:bodyPr/>
        <a:lstStyle/>
        <a:p>
          <a:endParaRPr lang="en-ZA"/>
        </a:p>
      </dgm:t>
    </dgm:pt>
    <dgm:pt modelId="{B2A99334-5E8B-4EC9-A944-ED7E46457409}" type="sibTrans" cxnId="{A9AAC42C-B251-46C3-A4C8-8D1B8B3DA90D}">
      <dgm:prSet/>
      <dgm:spPr/>
      <dgm:t>
        <a:bodyPr/>
        <a:lstStyle/>
        <a:p>
          <a:endParaRPr lang="en-ZA"/>
        </a:p>
      </dgm:t>
    </dgm:pt>
    <dgm:pt modelId="{0D561E64-2D5D-4916-8F39-A3686E7A849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GB" sz="1800" dirty="0" smtClean="0"/>
            <a:t>DEDEAT-focus - agricultural value chain</a:t>
          </a:r>
          <a:endParaRPr lang="en-ZA" sz="1800" dirty="0"/>
        </a:p>
      </dgm:t>
    </dgm:pt>
    <dgm:pt modelId="{13036E74-08B3-4BA4-BDC6-18B83B2D1B39}" type="parTrans" cxnId="{1B872A9B-3876-4DDB-B7EF-1EBDE5B89F5E}">
      <dgm:prSet/>
      <dgm:spPr/>
      <dgm:t>
        <a:bodyPr/>
        <a:lstStyle/>
        <a:p>
          <a:endParaRPr lang="en-ZA"/>
        </a:p>
      </dgm:t>
    </dgm:pt>
    <dgm:pt modelId="{55115D18-E40F-41EC-BFD4-2C3C467F5D33}" type="sibTrans" cxnId="{1B872A9B-3876-4DDB-B7EF-1EBDE5B89F5E}">
      <dgm:prSet/>
      <dgm:spPr/>
      <dgm:t>
        <a:bodyPr/>
        <a:lstStyle/>
        <a:p>
          <a:endParaRPr lang="en-ZA"/>
        </a:p>
      </dgm:t>
    </dgm:pt>
    <dgm:pt modelId="{4CE17639-C347-45A4-A89B-AFEF7CA4A1CE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1800" dirty="0" smtClean="0"/>
            <a:t>DRDAR- poverty alleviation</a:t>
          </a:r>
          <a:r>
            <a:rPr lang="en-GB" sz="1800" dirty="0" smtClean="0"/>
            <a:t> </a:t>
          </a:r>
          <a:endParaRPr lang="en-ZA" sz="1800" dirty="0"/>
        </a:p>
      </dgm:t>
    </dgm:pt>
    <dgm:pt modelId="{E4829CF9-14C6-435C-A287-38F171C6809C}" type="parTrans" cxnId="{C3B9B45E-4AE7-42B0-8DE9-765D81287397}">
      <dgm:prSet/>
      <dgm:spPr/>
      <dgm:t>
        <a:bodyPr/>
        <a:lstStyle/>
        <a:p>
          <a:endParaRPr lang="en-ZA"/>
        </a:p>
      </dgm:t>
    </dgm:pt>
    <dgm:pt modelId="{93EDB314-D285-4B90-AE81-2A2B85BC7958}" type="sibTrans" cxnId="{C3B9B45E-4AE7-42B0-8DE9-765D81287397}">
      <dgm:prSet/>
      <dgm:spPr/>
      <dgm:t>
        <a:bodyPr/>
        <a:lstStyle/>
        <a:p>
          <a:endParaRPr lang="en-ZA"/>
        </a:p>
      </dgm:t>
    </dgm:pt>
    <dgm:pt modelId="{3CEF2933-7B87-4E43-B252-0165688B1B8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GB" sz="1800" dirty="0" smtClean="0"/>
            <a:t>Department of Agriculture and Forestry -emerging farmer support</a:t>
          </a:r>
          <a:endParaRPr lang="en-ZA" sz="1800" dirty="0"/>
        </a:p>
      </dgm:t>
    </dgm:pt>
    <dgm:pt modelId="{718AB75A-26F4-464A-8FA3-90020FB13E44}" type="parTrans" cxnId="{33B61427-0292-4EA9-B55C-BE3CFE987F19}">
      <dgm:prSet/>
      <dgm:spPr/>
      <dgm:t>
        <a:bodyPr/>
        <a:lstStyle/>
        <a:p>
          <a:endParaRPr lang="en-ZA"/>
        </a:p>
      </dgm:t>
    </dgm:pt>
    <dgm:pt modelId="{BFC6A60E-FF4B-4489-B85E-4F54CAB12D92}" type="sibTrans" cxnId="{33B61427-0292-4EA9-B55C-BE3CFE987F19}">
      <dgm:prSet/>
      <dgm:spPr/>
      <dgm:t>
        <a:bodyPr/>
        <a:lstStyle/>
        <a:p>
          <a:endParaRPr lang="en-ZA"/>
        </a:p>
      </dgm:t>
    </dgm:pt>
    <dgm:pt modelId="{BEC2A4CF-B4AD-434C-BCF6-29D08C147B62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ZA" sz="1800" dirty="0" smtClean="0"/>
            <a:t>SEDA, DTI etc.</a:t>
          </a:r>
          <a:endParaRPr lang="en-ZA" sz="1800" dirty="0"/>
        </a:p>
      </dgm:t>
    </dgm:pt>
    <dgm:pt modelId="{F5D47FB5-1DF1-483C-B8BA-629B06ED041B}" type="parTrans" cxnId="{10CD0355-78D0-4209-8F36-3F9DB0AC4DE9}">
      <dgm:prSet/>
      <dgm:spPr/>
      <dgm:t>
        <a:bodyPr/>
        <a:lstStyle/>
        <a:p>
          <a:endParaRPr lang="en-ZA"/>
        </a:p>
      </dgm:t>
    </dgm:pt>
    <dgm:pt modelId="{258E90F4-D228-4A65-A18A-3ED6DDB85A2A}" type="sibTrans" cxnId="{10CD0355-78D0-4209-8F36-3F9DB0AC4DE9}">
      <dgm:prSet/>
      <dgm:spPr/>
      <dgm:t>
        <a:bodyPr/>
        <a:lstStyle/>
        <a:p>
          <a:endParaRPr lang="en-ZA"/>
        </a:p>
      </dgm:t>
    </dgm:pt>
    <dgm:pt modelId="{A1AA17D0-FB47-4362-88C9-B05FDFD4A242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ZA" sz="1800" b="1" dirty="0" smtClean="0"/>
            <a:t>OTHER: </a:t>
          </a:r>
          <a:r>
            <a:rPr lang="en-US" sz="1800" dirty="0" smtClean="0"/>
            <a:t>Ithala Bank, Land Bank , Development Bank, ECDC etc.</a:t>
          </a:r>
          <a:endParaRPr lang="en-ZA" sz="1800" b="1" dirty="0"/>
        </a:p>
      </dgm:t>
    </dgm:pt>
    <dgm:pt modelId="{A04DFD92-1CBB-4BD1-B9FD-7D409B3693F4}" type="parTrans" cxnId="{A47A57E2-7B70-4781-BEA8-9D0C2E686B2B}">
      <dgm:prSet/>
      <dgm:spPr/>
      <dgm:t>
        <a:bodyPr/>
        <a:lstStyle/>
        <a:p>
          <a:endParaRPr lang="en-ZA"/>
        </a:p>
      </dgm:t>
    </dgm:pt>
    <dgm:pt modelId="{967AB07D-7DED-44F1-A75B-8391D8B3A855}" type="sibTrans" cxnId="{A47A57E2-7B70-4781-BEA8-9D0C2E686B2B}">
      <dgm:prSet/>
      <dgm:spPr/>
      <dgm:t>
        <a:bodyPr/>
        <a:lstStyle/>
        <a:p>
          <a:endParaRPr lang="en-ZA"/>
        </a:p>
      </dgm:t>
    </dgm:pt>
    <dgm:pt modelId="{60094949-20F3-438F-B1B7-B3F8FC44871F}" type="pres">
      <dgm:prSet presAssocID="{FB9435C5-19B7-4A8F-989D-0C1B9CC72E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AD3BCF2-2593-46F9-981C-19B8B2C6D0D4}" type="pres">
      <dgm:prSet presAssocID="{FB9435C5-19B7-4A8F-989D-0C1B9CC72E33}" presName="matrix" presStyleCnt="0"/>
      <dgm:spPr/>
    </dgm:pt>
    <dgm:pt modelId="{598758F7-F46E-482F-9CDB-3DEC01E63A32}" type="pres">
      <dgm:prSet presAssocID="{FB9435C5-19B7-4A8F-989D-0C1B9CC72E33}" presName="tile1" presStyleLbl="node1" presStyleIdx="0" presStyleCnt="4" custScaleY="144264"/>
      <dgm:spPr/>
      <dgm:t>
        <a:bodyPr/>
        <a:lstStyle/>
        <a:p>
          <a:endParaRPr lang="en-ZA"/>
        </a:p>
      </dgm:t>
    </dgm:pt>
    <dgm:pt modelId="{0A1164A6-75FD-4984-8B53-A3AD06680D02}" type="pres">
      <dgm:prSet presAssocID="{FB9435C5-19B7-4A8F-989D-0C1B9CC72E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0F8CF2-9A1C-499A-8823-745945DFD5E3}" type="pres">
      <dgm:prSet presAssocID="{FB9435C5-19B7-4A8F-989D-0C1B9CC72E33}" presName="tile2" presStyleLbl="node1" presStyleIdx="1" presStyleCnt="4" custScaleY="143588" custLinFactNeighborX="1475"/>
      <dgm:spPr/>
      <dgm:t>
        <a:bodyPr/>
        <a:lstStyle/>
        <a:p>
          <a:endParaRPr lang="en-ZA"/>
        </a:p>
      </dgm:t>
    </dgm:pt>
    <dgm:pt modelId="{F81B6792-D83E-4191-A1AE-CE45FDB820D1}" type="pres">
      <dgm:prSet presAssocID="{FB9435C5-19B7-4A8F-989D-0C1B9CC72E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311C63C-B7E9-4546-B3D6-F3FB2CD41E0F}" type="pres">
      <dgm:prSet presAssocID="{FB9435C5-19B7-4A8F-989D-0C1B9CC72E33}" presName="tile3" presStyleLbl="node1" presStyleIdx="2" presStyleCnt="4" custScaleY="63855"/>
      <dgm:spPr/>
      <dgm:t>
        <a:bodyPr/>
        <a:lstStyle/>
        <a:p>
          <a:endParaRPr lang="en-ZA"/>
        </a:p>
      </dgm:t>
    </dgm:pt>
    <dgm:pt modelId="{0D7A2F70-E5B1-431D-8E4E-1BB0F6CDBB02}" type="pres">
      <dgm:prSet presAssocID="{FB9435C5-19B7-4A8F-989D-0C1B9CC72E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13C889-EF5D-4791-AE2A-E952C3824C43}" type="pres">
      <dgm:prSet presAssocID="{FB9435C5-19B7-4A8F-989D-0C1B9CC72E33}" presName="tile4" presStyleLbl="node1" presStyleIdx="3" presStyleCnt="4" custScaleY="63855"/>
      <dgm:spPr/>
      <dgm:t>
        <a:bodyPr/>
        <a:lstStyle/>
        <a:p>
          <a:endParaRPr lang="en-ZA"/>
        </a:p>
      </dgm:t>
    </dgm:pt>
    <dgm:pt modelId="{D9FE4773-7193-45B9-A39A-701DB2EE5C57}" type="pres">
      <dgm:prSet presAssocID="{FB9435C5-19B7-4A8F-989D-0C1B9CC72E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C294309-970C-4464-A610-D62691BB3747}" type="pres">
      <dgm:prSet presAssocID="{FB9435C5-19B7-4A8F-989D-0C1B9CC72E33}" presName="centerTile" presStyleLbl="fgShp" presStyleIdx="0" presStyleCnt="1" custScaleX="100271" custScaleY="39043" custLinFactNeighborY="7710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</dgm:ptLst>
  <dgm:cxnLst>
    <dgm:cxn modelId="{1C5489CA-2FB0-4740-B300-75EB438FE4E0}" srcId="{65154579-CCB5-40FC-B14E-04F68065D3C2}" destId="{67B077C5-8362-4E92-B1AC-52EB39B5CF95}" srcOrd="2" destOrd="0" parTransId="{CB3AA2F0-219A-45D6-867F-F1BB02BA2DE4}" sibTransId="{10C8B03F-F906-4BB8-BFB0-EE8636741C56}"/>
    <dgm:cxn modelId="{BFE0F9C9-8760-4FA1-8F72-BA93DC882DC2}" type="presOf" srcId="{D54EC886-9575-4283-9818-2E9AEC38A8A5}" destId="{C80F8CF2-9A1C-499A-8823-745945DFD5E3}" srcOrd="0" destOrd="6" presId="urn:microsoft.com/office/officeart/2005/8/layout/matrix1"/>
    <dgm:cxn modelId="{F18AF18A-6FB9-4ECD-B739-AE27B9F488D5}" srcId="{BE222E6B-40BE-4635-AC98-EF9F99793034}" destId="{D54EC886-9575-4283-9818-2E9AEC38A8A5}" srcOrd="4" destOrd="0" parTransId="{2352B058-4C5A-40A5-9649-7DE4798DAA26}" sibTransId="{E2656C9D-B5CF-4C97-AED9-2A3D53300799}"/>
    <dgm:cxn modelId="{5CE1BE8C-509F-4A48-92C8-99484EA3461A}" type="presOf" srcId="{67B077C5-8362-4E92-B1AC-52EB39B5CF95}" destId="{0A1164A6-75FD-4984-8B53-A3AD06680D02}" srcOrd="1" destOrd="3" presId="urn:microsoft.com/office/officeart/2005/8/layout/matrix1"/>
    <dgm:cxn modelId="{992CA355-B9EE-46A1-99D6-E0A1EFEDD6CA}" type="presOf" srcId="{799756C4-07AD-457E-B5F0-04F77EA23AA5}" destId="{598758F7-F46E-482F-9CDB-3DEC01E63A32}" srcOrd="0" destOrd="5" presId="urn:microsoft.com/office/officeart/2005/8/layout/matrix1"/>
    <dgm:cxn modelId="{C9EA0B94-28F5-4521-9EE6-BD60B1943DE2}" type="presOf" srcId="{4EEA09B4-4CAD-4369-808C-977170FAF07A}" destId="{9311C63C-B7E9-4546-B3D6-F3FB2CD41E0F}" srcOrd="0" destOrd="1" presId="urn:microsoft.com/office/officeart/2005/8/layout/matrix1"/>
    <dgm:cxn modelId="{BEE3D572-657F-4218-A75C-3ED878918389}" type="presOf" srcId="{9F7242B0-9CC7-4F5B-A184-8A19CC4CBFF9}" destId="{0D7A2F70-E5B1-431D-8E4E-1BB0F6CDBB02}" srcOrd="1" destOrd="0" presId="urn:microsoft.com/office/officeart/2005/8/layout/matrix1"/>
    <dgm:cxn modelId="{5C0AE10D-CF1B-4691-967D-E249D766B4E2}" type="presOf" srcId="{3CEF2933-7B87-4E43-B252-0165688B1B8C}" destId="{7413C889-EF5D-4791-AE2A-E952C3824C43}" srcOrd="0" destOrd="3" presId="urn:microsoft.com/office/officeart/2005/8/layout/matrix1"/>
    <dgm:cxn modelId="{C76FB30A-3AFB-4101-92C9-E199902A19C1}" srcId="{80A18E5A-ECEE-4ED3-B8C1-3F1ECBF82E24}" destId="{65154579-CCB5-40FC-B14E-04F68065D3C2}" srcOrd="0" destOrd="0" parTransId="{9FAD4999-BA1E-4F7F-9FF0-75A4F66FF3F1}" sibTransId="{CB2E188F-5E2F-4BB4-9252-8A8B9AAA74D2}"/>
    <dgm:cxn modelId="{FC7C4150-375B-457F-9B46-6497D194594D}" type="presOf" srcId="{A1AA17D0-FB47-4362-88C9-B05FDFD4A242}" destId="{9311C63C-B7E9-4546-B3D6-F3FB2CD41E0F}" srcOrd="0" destOrd="3" presId="urn:microsoft.com/office/officeart/2005/8/layout/matrix1"/>
    <dgm:cxn modelId="{E25BB2E4-6B70-4748-BBED-F83057EA0DBA}" type="presOf" srcId="{3CEF2933-7B87-4E43-B252-0165688B1B8C}" destId="{D9FE4773-7193-45B9-A39A-701DB2EE5C57}" srcOrd="1" destOrd="3" presId="urn:microsoft.com/office/officeart/2005/8/layout/matrix1"/>
    <dgm:cxn modelId="{7FF25E9A-5663-4D46-939A-26046ADD8C99}" type="presOf" srcId="{0D561E64-2D5D-4916-8F39-A3686E7A8499}" destId="{7413C889-EF5D-4791-AE2A-E952C3824C43}" srcOrd="0" destOrd="1" presId="urn:microsoft.com/office/officeart/2005/8/layout/matrix1"/>
    <dgm:cxn modelId="{10CD0355-78D0-4209-8F36-3F9DB0AC4DE9}" srcId="{C09B0215-5CE4-41A4-9DA6-4E30DA290721}" destId="{BEC2A4CF-B4AD-434C-BCF6-29D08C147B62}" srcOrd="3" destOrd="0" parTransId="{F5D47FB5-1DF1-483C-B8BA-629B06ED041B}" sibTransId="{258E90F4-D228-4A65-A18A-3ED6DDB85A2A}"/>
    <dgm:cxn modelId="{FC88655C-0C93-4B5B-BFA2-9FEA6BEBA46B}" type="presOf" srcId="{89AA24C9-C7AF-45F8-881B-868849A26958}" destId="{598758F7-F46E-482F-9CDB-3DEC01E63A32}" srcOrd="0" destOrd="1" presId="urn:microsoft.com/office/officeart/2005/8/layout/matrix1"/>
    <dgm:cxn modelId="{0CB1FA7D-591F-4580-9E5F-3A172743AA5A}" type="presOf" srcId="{4EEA09B4-4CAD-4369-808C-977170FAF07A}" destId="{0D7A2F70-E5B1-431D-8E4E-1BB0F6CDBB02}" srcOrd="1" destOrd="1" presId="urn:microsoft.com/office/officeart/2005/8/layout/matrix1"/>
    <dgm:cxn modelId="{9711C3FC-4FBD-4126-9573-47E0CAB8CE62}" type="presOf" srcId="{65154579-CCB5-40FC-B14E-04F68065D3C2}" destId="{598758F7-F46E-482F-9CDB-3DEC01E63A32}" srcOrd="0" destOrd="0" presId="urn:microsoft.com/office/officeart/2005/8/layout/matrix1"/>
    <dgm:cxn modelId="{E83971C2-3CBD-43A9-8849-0BA9AABB6C64}" type="presOf" srcId="{BEC2A4CF-B4AD-434C-BCF6-29D08C147B62}" destId="{D9FE4773-7193-45B9-A39A-701DB2EE5C57}" srcOrd="1" destOrd="4" presId="urn:microsoft.com/office/officeart/2005/8/layout/matrix1"/>
    <dgm:cxn modelId="{A0E187E5-7F5C-4025-A962-C3E773507A3B}" type="presOf" srcId="{BE222E6B-40BE-4635-AC98-EF9F99793034}" destId="{C80F8CF2-9A1C-499A-8823-745945DFD5E3}" srcOrd="0" destOrd="0" presId="urn:microsoft.com/office/officeart/2005/8/layout/matrix1"/>
    <dgm:cxn modelId="{732790A3-8DBB-406A-846B-6BFB49EAFC12}" type="presOf" srcId="{ABF9470E-DE47-4C4E-BFA7-E5F3C371F5B4}" destId="{0D7A2F70-E5B1-431D-8E4E-1BB0F6CDBB02}" srcOrd="1" destOrd="2" presId="urn:microsoft.com/office/officeart/2005/8/layout/matrix1"/>
    <dgm:cxn modelId="{A23CA0BF-4A3A-4F3B-A801-FFBCA9260072}" srcId="{80A18E5A-ECEE-4ED3-B8C1-3F1ECBF82E24}" destId="{BE222E6B-40BE-4635-AC98-EF9F99793034}" srcOrd="1" destOrd="0" parTransId="{586C4294-2D08-4589-9C8A-595E7F8CB068}" sibTransId="{C2E9D0C3-BD37-45F5-A6A9-A7296E120268}"/>
    <dgm:cxn modelId="{E78DB844-7CB6-4DB2-BB8B-E8708306573D}" srcId="{5D22D202-B6C6-46DA-86F8-D45B63D5E5A4}" destId="{799756C4-07AD-457E-B5F0-04F77EA23AA5}" srcOrd="0" destOrd="0" parTransId="{271F4DA3-08E5-4B96-9C36-4355835B16D3}" sibTransId="{041C35B7-49DE-40D0-905F-6D1F03EC2104}"/>
    <dgm:cxn modelId="{33581E5E-5463-4181-833A-A3A8D2E16DE1}" srcId="{BE222E6B-40BE-4635-AC98-EF9F99793034}" destId="{AEA8417A-4E26-4DE4-8F9A-E0E5FD642257}" srcOrd="2" destOrd="0" parTransId="{00D203DB-0333-4A98-9042-7541450E0277}" sibTransId="{3C80997B-2B4C-4A34-8E5E-0DA40DD53BD7}"/>
    <dgm:cxn modelId="{E85D5ECC-4800-4398-A445-9917DC10A89E}" type="presOf" srcId="{C09B0215-5CE4-41A4-9DA6-4E30DA290721}" destId="{D9FE4773-7193-45B9-A39A-701DB2EE5C57}" srcOrd="1" destOrd="0" presId="urn:microsoft.com/office/officeart/2005/8/layout/matrix1"/>
    <dgm:cxn modelId="{713B6CC9-0911-4840-BFDE-413614D11A34}" type="presOf" srcId="{AEA8417A-4E26-4DE4-8F9A-E0E5FD642257}" destId="{F81B6792-D83E-4191-A1AE-CE45FDB820D1}" srcOrd="1" destOrd="3" presId="urn:microsoft.com/office/officeart/2005/8/layout/matrix1"/>
    <dgm:cxn modelId="{23057BF7-22C0-45B6-8820-9B234854935D}" srcId="{65154579-CCB5-40FC-B14E-04F68065D3C2}" destId="{5D22D202-B6C6-46DA-86F8-D45B63D5E5A4}" srcOrd="3" destOrd="0" parTransId="{5558D24D-B457-4329-91BA-67C8B1219DD9}" sibTransId="{E387AC08-2BB5-4370-8A4A-39D4CEE38D86}"/>
    <dgm:cxn modelId="{5027AF5D-6DB7-49AE-AC95-4C54B7565E6F}" srcId="{65154579-CCB5-40FC-B14E-04F68065D3C2}" destId="{89AA24C9-C7AF-45F8-881B-868849A26958}" srcOrd="0" destOrd="0" parTransId="{8FD5DD76-14C9-4695-BDF2-55A23BA68764}" sibTransId="{C117C8DB-D2A6-4E30-8C12-1E8CD938F7A0}"/>
    <dgm:cxn modelId="{A9AAC42C-B251-46C3-A4C8-8D1B8B3DA90D}" srcId="{9F7242B0-9CC7-4F5B-A184-8A19CC4CBFF9}" destId="{ABF9470E-DE47-4C4E-BFA7-E5F3C371F5B4}" srcOrd="1" destOrd="0" parTransId="{3B817F18-8A80-4104-914B-023DCAD896FD}" sibTransId="{B2A99334-5E8B-4EC9-A944-ED7E46457409}"/>
    <dgm:cxn modelId="{9403EA8B-8870-43F9-98BB-56A0DADC74DB}" srcId="{80A18E5A-ECEE-4ED3-B8C1-3F1ECBF82E24}" destId="{C09B0215-5CE4-41A4-9DA6-4E30DA290721}" srcOrd="3" destOrd="0" parTransId="{20A048B0-79C4-4F2D-A044-5B4A02DCED1A}" sibTransId="{9E55D5F4-F507-4C78-A3AA-0B779A250C67}"/>
    <dgm:cxn modelId="{DB0E38AE-C59B-49BD-8AD6-2A20E98FBB48}" type="presOf" srcId="{AEA8417A-4E26-4DE4-8F9A-E0E5FD642257}" destId="{C80F8CF2-9A1C-499A-8823-745945DFD5E3}" srcOrd="0" destOrd="3" presId="urn:microsoft.com/office/officeart/2005/8/layout/matrix1"/>
    <dgm:cxn modelId="{D9D75958-D4F8-4CB1-BA52-347A067B09B1}" type="presOf" srcId="{FB41943F-95CD-40A6-89BC-A7BF3CAAFA16}" destId="{598758F7-F46E-482F-9CDB-3DEC01E63A32}" srcOrd="0" destOrd="2" presId="urn:microsoft.com/office/officeart/2005/8/layout/matrix1"/>
    <dgm:cxn modelId="{E6D93B89-87C1-41BD-A448-D60071F3DB12}" type="presOf" srcId="{ABF9470E-DE47-4C4E-BFA7-E5F3C371F5B4}" destId="{9311C63C-B7E9-4546-B3D6-F3FB2CD41E0F}" srcOrd="0" destOrd="2" presId="urn:microsoft.com/office/officeart/2005/8/layout/matrix1"/>
    <dgm:cxn modelId="{015C807E-1508-4993-BBB2-EBFF15E58150}" type="presOf" srcId="{80A18E5A-ECEE-4ED3-B8C1-3F1ECBF82E24}" destId="{1C294309-970C-4464-A610-D62691BB3747}" srcOrd="0" destOrd="0" presId="urn:microsoft.com/office/officeart/2005/8/layout/matrix1"/>
    <dgm:cxn modelId="{9F0F8CCD-E87B-4C2E-A392-2B7E3C1AD61D}" srcId="{BE222E6B-40BE-4635-AC98-EF9F99793034}" destId="{A5600E8A-7C54-4407-86FC-F7632060C822}" srcOrd="0" destOrd="0" parTransId="{2C46C7B0-1631-4238-838E-8A41C36F5070}" sibTransId="{E575E0E3-3079-41CA-9DB8-19E9DD43D879}"/>
    <dgm:cxn modelId="{D224214F-090D-494D-89F9-543004695326}" type="presOf" srcId="{BEC2A4CF-B4AD-434C-BCF6-29D08C147B62}" destId="{7413C889-EF5D-4791-AE2A-E952C3824C43}" srcOrd="0" destOrd="4" presId="urn:microsoft.com/office/officeart/2005/8/layout/matrix1"/>
    <dgm:cxn modelId="{0C70E44B-3E19-418C-AE6A-662289D8F761}" type="presOf" srcId="{0D561E64-2D5D-4916-8F39-A3686E7A8499}" destId="{D9FE4773-7193-45B9-A39A-701DB2EE5C57}" srcOrd="1" destOrd="1" presId="urn:microsoft.com/office/officeart/2005/8/layout/matrix1"/>
    <dgm:cxn modelId="{9331B874-15B6-4279-85E0-A9FAB463ACE1}" type="presOf" srcId="{89AA24C9-C7AF-45F8-881B-868849A26958}" destId="{0A1164A6-75FD-4984-8B53-A3AD06680D02}" srcOrd="1" destOrd="1" presId="urn:microsoft.com/office/officeart/2005/8/layout/matrix1"/>
    <dgm:cxn modelId="{DFFDD088-6648-456D-8131-EDF8A507B53E}" srcId="{65154579-CCB5-40FC-B14E-04F68065D3C2}" destId="{FB41943F-95CD-40A6-89BC-A7BF3CAAFA16}" srcOrd="1" destOrd="0" parTransId="{C96E4237-7797-4866-8BD1-F00C569ED998}" sibTransId="{5FB737EA-F669-43EA-A867-A27C65DB602D}"/>
    <dgm:cxn modelId="{C37F5A24-0B66-4606-AED6-82A20258DC61}" type="presOf" srcId="{BE222E6B-40BE-4635-AC98-EF9F99793034}" destId="{F81B6792-D83E-4191-A1AE-CE45FDB820D1}" srcOrd="1" destOrd="0" presId="urn:microsoft.com/office/officeart/2005/8/layout/matrix1"/>
    <dgm:cxn modelId="{98AA6D47-FBC4-42FD-A340-577A832C91BB}" type="presOf" srcId="{FB41943F-95CD-40A6-89BC-A7BF3CAAFA16}" destId="{0A1164A6-75FD-4984-8B53-A3AD06680D02}" srcOrd="1" destOrd="2" presId="urn:microsoft.com/office/officeart/2005/8/layout/matrix1"/>
    <dgm:cxn modelId="{50152C16-CCD3-4740-A39B-FDB77B1DE4A3}" type="presOf" srcId="{65154579-CCB5-40FC-B14E-04F68065D3C2}" destId="{0A1164A6-75FD-4984-8B53-A3AD06680D02}" srcOrd="1" destOrd="0" presId="urn:microsoft.com/office/officeart/2005/8/layout/matrix1"/>
    <dgm:cxn modelId="{5BABEF1D-5888-4A3B-9F16-D50F08DADFAD}" type="presOf" srcId="{799756C4-07AD-457E-B5F0-04F77EA23AA5}" destId="{0A1164A6-75FD-4984-8B53-A3AD06680D02}" srcOrd="1" destOrd="5" presId="urn:microsoft.com/office/officeart/2005/8/layout/matrix1"/>
    <dgm:cxn modelId="{C3B9B45E-4AE7-42B0-8DE9-765D81287397}" srcId="{C09B0215-5CE4-41A4-9DA6-4E30DA290721}" destId="{4CE17639-C347-45A4-A89B-AFEF7CA4A1CE}" srcOrd="1" destOrd="0" parTransId="{E4829CF9-14C6-435C-A287-38F171C6809C}" sibTransId="{93EDB314-D285-4B90-AE81-2A2B85BC7958}"/>
    <dgm:cxn modelId="{33B61427-0292-4EA9-B55C-BE3CFE987F19}" srcId="{C09B0215-5CE4-41A4-9DA6-4E30DA290721}" destId="{3CEF2933-7B87-4E43-B252-0165688B1B8C}" srcOrd="2" destOrd="0" parTransId="{718AB75A-26F4-464A-8FA3-90020FB13E44}" sibTransId="{BFC6A60E-FF4B-4489-B85E-4F54CAB12D92}"/>
    <dgm:cxn modelId="{1B872A9B-3876-4DDB-B7EF-1EBDE5B89F5E}" srcId="{C09B0215-5CE4-41A4-9DA6-4E30DA290721}" destId="{0D561E64-2D5D-4916-8F39-A3686E7A8499}" srcOrd="0" destOrd="0" parTransId="{13036E74-08B3-4BA4-BDC6-18B83B2D1B39}" sibTransId="{55115D18-E40F-41EC-BFD4-2C3C467F5D33}"/>
    <dgm:cxn modelId="{BEF866D1-B97D-4838-992B-86B0A688AADF}" type="presOf" srcId="{1663A5DB-EB1A-448E-ACAD-667EEADFF3A3}" destId="{C80F8CF2-9A1C-499A-8823-745945DFD5E3}" srcOrd="0" destOrd="5" presId="urn:microsoft.com/office/officeart/2005/8/layout/matrix1"/>
    <dgm:cxn modelId="{6DB90780-385B-41EC-8D8B-7EFF2A1E4548}" srcId="{BE222E6B-40BE-4635-AC98-EF9F99793034}" destId="{1663A5DB-EB1A-448E-ACAD-667EEADFF3A3}" srcOrd="3" destOrd="0" parTransId="{32E58EBA-9A42-4C85-8B76-951D49895EF7}" sibTransId="{3402E161-213F-443B-9DC6-FEAC32331A80}"/>
    <dgm:cxn modelId="{D771EC4D-BC51-4135-8D6E-D4DFDDE9FAB1}" type="presOf" srcId="{FB9435C5-19B7-4A8F-989D-0C1B9CC72E33}" destId="{60094949-20F3-438F-B1B7-B3F8FC44871F}" srcOrd="0" destOrd="0" presId="urn:microsoft.com/office/officeart/2005/8/layout/matrix1"/>
    <dgm:cxn modelId="{31127709-BCB9-44DE-A4F3-2063D079D5D9}" type="presOf" srcId="{A5600E8A-7C54-4407-86FC-F7632060C822}" destId="{F81B6792-D83E-4191-A1AE-CE45FDB820D1}" srcOrd="1" destOrd="1" presId="urn:microsoft.com/office/officeart/2005/8/layout/matrix1"/>
    <dgm:cxn modelId="{29AD8D9D-65EE-458A-B2D2-265830C90266}" srcId="{FB9435C5-19B7-4A8F-989D-0C1B9CC72E33}" destId="{80A18E5A-ECEE-4ED3-B8C1-3F1ECBF82E24}" srcOrd="0" destOrd="0" parTransId="{9CB09C71-5A90-429D-905D-96B9B77CA64D}" sibTransId="{A272A36C-941D-4889-B4E5-E31875A94D73}"/>
    <dgm:cxn modelId="{1067E585-8D4B-4342-A638-DEE5A080DB68}" type="presOf" srcId="{1663A5DB-EB1A-448E-ACAD-667EEADFF3A3}" destId="{F81B6792-D83E-4191-A1AE-CE45FDB820D1}" srcOrd="1" destOrd="5" presId="urn:microsoft.com/office/officeart/2005/8/layout/matrix1"/>
    <dgm:cxn modelId="{4B1C3FAF-106A-4B08-A14A-36008CB2E4F7}" type="presOf" srcId="{4CE17639-C347-45A4-A89B-AFEF7CA4A1CE}" destId="{7413C889-EF5D-4791-AE2A-E952C3824C43}" srcOrd="0" destOrd="2" presId="urn:microsoft.com/office/officeart/2005/8/layout/matrix1"/>
    <dgm:cxn modelId="{7B6548CA-246A-46FF-A6A2-1AD80329B0BA}" type="presOf" srcId="{5D22D202-B6C6-46DA-86F8-D45B63D5E5A4}" destId="{598758F7-F46E-482F-9CDB-3DEC01E63A32}" srcOrd="0" destOrd="4" presId="urn:microsoft.com/office/officeart/2005/8/layout/matrix1"/>
    <dgm:cxn modelId="{B801F88E-F694-4374-81E7-BCB55B37B137}" srcId="{AEA8417A-4E26-4DE4-8F9A-E0E5FD642257}" destId="{B2CA42FF-F0A8-4E5D-AEE6-85BDDE980700}" srcOrd="0" destOrd="0" parTransId="{8B27974F-08E7-4361-A8D0-A937265AE412}" sibTransId="{4955314B-D6DE-4E9C-9CC2-EC9647A809D2}"/>
    <dgm:cxn modelId="{F310F568-4924-4697-81E2-9AE7A13B69E9}" type="presOf" srcId="{B2CA42FF-F0A8-4E5D-AEE6-85BDDE980700}" destId="{C80F8CF2-9A1C-499A-8823-745945DFD5E3}" srcOrd="0" destOrd="4" presId="urn:microsoft.com/office/officeart/2005/8/layout/matrix1"/>
    <dgm:cxn modelId="{D19B86D4-566F-4005-8E0D-717B66C911AF}" type="presOf" srcId="{A1AA17D0-FB47-4362-88C9-B05FDFD4A242}" destId="{0D7A2F70-E5B1-431D-8E4E-1BB0F6CDBB02}" srcOrd="1" destOrd="3" presId="urn:microsoft.com/office/officeart/2005/8/layout/matrix1"/>
    <dgm:cxn modelId="{F34FD710-6C90-4C32-910C-2946F80B7584}" type="presOf" srcId="{45F9C7DF-5F2C-452E-B62A-678C45E15E6A}" destId="{F81B6792-D83E-4191-A1AE-CE45FDB820D1}" srcOrd="1" destOrd="2" presId="urn:microsoft.com/office/officeart/2005/8/layout/matrix1"/>
    <dgm:cxn modelId="{EAE90C4C-538D-49DC-8008-68E9FF96AA93}" type="presOf" srcId="{5D22D202-B6C6-46DA-86F8-D45B63D5E5A4}" destId="{0A1164A6-75FD-4984-8B53-A3AD06680D02}" srcOrd="1" destOrd="4" presId="urn:microsoft.com/office/officeart/2005/8/layout/matrix1"/>
    <dgm:cxn modelId="{BDD69186-1D14-4F98-BD62-C856DDC3F566}" srcId="{BE222E6B-40BE-4635-AC98-EF9F99793034}" destId="{45F9C7DF-5F2C-452E-B62A-678C45E15E6A}" srcOrd="1" destOrd="0" parTransId="{18CC0E6B-DE79-4415-B10E-C5693B2F9FF2}" sibTransId="{0E209F8A-77FB-4559-9303-D30CF7936DDA}"/>
    <dgm:cxn modelId="{9997E18C-42CC-430F-A67D-3D2DA45B0BB4}" type="presOf" srcId="{45F9C7DF-5F2C-452E-B62A-678C45E15E6A}" destId="{C80F8CF2-9A1C-499A-8823-745945DFD5E3}" srcOrd="0" destOrd="2" presId="urn:microsoft.com/office/officeart/2005/8/layout/matrix1"/>
    <dgm:cxn modelId="{8B38BFA9-38D4-438E-8A72-AAAD78DA2684}" srcId="{80A18E5A-ECEE-4ED3-B8C1-3F1ECBF82E24}" destId="{9F7242B0-9CC7-4F5B-A184-8A19CC4CBFF9}" srcOrd="2" destOrd="0" parTransId="{9BFE9D34-57C5-418C-ACF3-FEFD245BCC49}" sibTransId="{B116688C-C7D5-436C-A801-6E99B5E67953}"/>
    <dgm:cxn modelId="{1EDD1B41-F467-4850-826E-55B362B4C8AC}" type="presOf" srcId="{A5600E8A-7C54-4407-86FC-F7632060C822}" destId="{C80F8CF2-9A1C-499A-8823-745945DFD5E3}" srcOrd="0" destOrd="1" presId="urn:microsoft.com/office/officeart/2005/8/layout/matrix1"/>
    <dgm:cxn modelId="{95CF597B-9F45-494F-B0D1-C14D0CABB532}" srcId="{9F7242B0-9CC7-4F5B-A184-8A19CC4CBFF9}" destId="{4EEA09B4-4CAD-4369-808C-977170FAF07A}" srcOrd="0" destOrd="0" parTransId="{B29E5579-8DD8-4FAD-9CD0-EEB1F45E9C04}" sibTransId="{F334CB83-7623-4038-81E9-6ADC26D6B0E9}"/>
    <dgm:cxn modelId="{E288AD6D-5F3E-4516-A64C-EF44CC38A216}" type="presOf" srcId="{D54EC886-9575-4283-9818-2E9AEC38A8A5}" destId="{F81B6792-D83E-4191-A1AE-CE45FDB820D1}" srcOrd="1" destOrd="6" presId="urn:microsoft.com/office/officeart/2005/8/layout/matrix1"/>
    <dgm:cxn modelId="{8818C001-0FFD-46BC-AE47-516518281769}" type="presOf" srcId="{67B077C5-8362-4E92-B1AC-52EB39B5CF95}" destId="{598758F7-F46E-482F-9CDB-3DEC01E63A32}" srcOrd="0" destOrd="3" presId="urn:microsoft.com/office/officeart/2005/8/layout/matrix1"/>
    <dgm:cxn modelId="{6D474179-D58A-4E7A-BC61-0BC045C0261A}" type="presOf" srcId="{4CE17639-C347-45A4-A89B-AFEF7CA4A1CE}" destId="{D9FE4773-7193-45B9-A39A-701DB2EE5C57}" srcOrd="1" destOrd="2" presId="urn:microsoft.com/office/officeart/2005/8/layout/matrix1"/>
    <dgm:cxn modelId="{087D596B-53F5-462B-A874-FEB29D25DBE0}" type="presOf" srcId="{B2CA42FF-F0A8-4E5D-AEE6-85BDDE980700}" destId="{F81B6792-D83E-4191-A1AE-CE45FDB820D1}" srcOrd="1" destOrd="4" presId="urn:microsoft.com/office/officeart/2005/8/layout/matrix1"/>
    <dgm:cxn modelId="{54480246-94E8-4013-9CED-EBFCFD510549}" type="presOf" srcId="{C09B0215-5CE4-41A4-9DA6-4E30DA290721}" destId="{7413C889-EF5D-4791-AE2A-E952C3824C43}" srcOrd="0" destOrd="0" presId="urn:microsoft.com/office/officeart/2005/8/layout/matrix1"/>
    <dgm:cxn modelId="{0BB4CDA1-52A4-47C8-B473-72D28578D4C2}" type="presOf" srcId="{9F7242B0-9CC7-4F5B-A184-8A19CC4CBFF9}" destId="{9311C63C-B7E9-4546-B3D6-F3FB2CD41E0F}" srcOrd="0" destOrd="0" presId="urn:microsoft.com/office/officeart/2005/8/layout/matrix1"/>
    <dgm:cxn modelId="{A47A57E2-7B70-4781-BEA8-9D0C2E686B2B}" srcId="{9F7242B0-9CC7-4F5B-A184-8A19CC4CBFF9}" destId="{A1AA17D0-FB47-4362-88C9-B05FDFD4A242}" srcOrd="2" destOrd="0" parTransId="{A04DFD92-1CBB-4BD1-B9FD-7D409B3693F4}" sibTransId="{967AB07D-7DED-44F1-A75B-8391D8B3A855}"/>
    <dgm:cxn modelId="{12BED77C-4BA0-4FEB-85C8-217F2D17080F}" type="presParOf" srcId="{60094949-20F3-438F-B1B7-B3F8FC44871F}" destId="{FAD3BCF2-2593-46F9-981C-19B8B2C6D0D4}" srcOrd="0" destOrd="0" presId="urn:microsoft.com/office/officeart/2005/8/layout/matrix1"/>
    <dgm:cxn modelId="{1DB5F124-2EF7-4EF4-BBD2-2B47F0BE55F4}" type="presParOf" srcId="{FAD3BCF2-2593-46F9-981C-19B8B2C6D0D4}" destId="{598758F7-F46E-482F-9CDB-3DEC01E63A32}" srcOrd="0" destOrd="0" presId="urn:microsoft.com/office/officeart/2005/8/layout/matrix1"/>
    <dgm:cxn modelId="{B3E06CAF-4197-450C-8A85-DF910A1F10EF}" type="presParOf" srcId="{FAD3BCF2-2593-46F9-981C-19B8B2C6D0D4}" destId="{0A1164A6-75FD-4984-8B53-A3AD06680D02}" srcOrd="1" destOrd="0" presId="urn:microsoft.com/office/officeart/2005/8/layout/matrix1"/>
    <dgm:cxn modelId="{B9DB0B92-F150-464B-802A-2BE4DCF3B1AB}" type="presParOf" srcId="{FAD3BCF2-2593-46F9-981C-19B8B2C6D0D4}" destId="{C80F8CF2-9A1C-499A-8823-745945DFD5E3}" srcOrd="2" destOrd="0" presId="urn:microsoft.com/office/officeart/2005/8/layout/matrix1"/>
    <dgm:cxn modelId="{6A81056E-EAC0-4689-A3C1-F9C1C7F7F3D7}" type="presParOf" srcId="{FAD3BCF2-2593-46F9-981C-19B8B2C6D0D4}" destId="{F81B6792-D83E-4191-A1AE-CE45FDB820D1}" srcOrd="3" destOrd="0" presId="urn:microsoft.com/office/officeart/2005/8/layout/matrix1"/>
    <dgm:cxn modelId="{D26F90F2-BCB6-438A-8E96-280C5026E44D}" type="presParOf" srcId="{FAD3BCF2-2593-46F9-981C-19B8B2C6D0D4}" destId="{9311C63C-B7E9-4546-B3D6-F3FB2CD41E0F}" srcOrd="4" destOrd="0" presId="urn:microsoft.com/office/officeart/2005/8/layout/matrix1"/>
    <dgm:cxn modelId="{9DE0043D-0970-4A76-A291-D4F075E14A42}" type="presParOf" srcId="{FAD3BCF2-2593-46F9-981C-19B8B2C6D0D4}" destId="{0D7A2F70-E5B1-431D-8E4E-1BB0F6CDBB02}" srcOrd="5" destOrd="0" presId="urn:microsoft.com/office/officeart/2005/8/layout/matrix1"/>
    <dgm:cxn modelId="{9587A475-D799-4BDA-914D-3B39572A97CD}" type="presParOf" srcId="{FAD3BCF2-2593-46F9-981C-19B8B2C6D0D4}" destId="{7413C889-EF5D-4791-AE2A-E952C3824C43}" srcOrd="6" destOrd="0" presId="urn:microsoft.com/office/officeart/2005/8/layout/matrix1"/>
    <dgm:cxn modelId="{0D86B8A2-FB0B-4A31-99C2-B7E415381C65}" type="presParOf" srcId="{FAD3BCF2-2593-46F9-981C-19B8B2C6D0D4}" destId="{D9FE4773-7193-45B9-A39A-701DB2EE5C57}" srcOrd="7" destOrd="0" presId="urn:microsoft.com/office/officeart/2005/8/layout/matrix1"/>
    <dgm:cxn modelId="{7AC17ACD-670A-42D2-945C-E92F7C2DD35F}" type="presParOf" srcId="{60094949-20F3-438F-B1B7-B3F8FC44871F}" destId="{1C294309-970C-4464-A610-D62691BB374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AABE9-3F5A-43F4-AADC-6A5ADF6A1E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7383746-027D-4CA9-B36E-8C1464721DEC}">
      <dgm:prSet phldrT="[Text]" custT="1"/>
      <dgm:spPr/>
      <dgm:t>
        <a:bodyPr/>
        <a:lstStyle/>
        <a:p>
          <a:r>
            <a:rPr lang="en-ZA" sz="1800" dirty="0" smtClean="0"/>
            <a:t>Creating and strengthening multiple social and economic networks that support LED</a:t>
          </a:r>
          <a:endParaRPr lang="en-ZA" sz="1800" dirty="0"/>
        </a:p>
      </dgm:t>
    </dgm:pt>
    <dgm:pt modelId="{2B20C90C-2113-4E48-9AFA-01DEB9F5DDFD}" type="parTrans" cxnId="{BE2B4111-DC72-4AD1-9D54-A6CD019E75FA}">
      <dgm:prSet/>
      <dgm:spPr/>
      <dgm:t>
        <a:bodyPr/>
        <a:lstStyle/>
        <a:p>
          <a:endParaRPr lang="en-ZA" sz="2800"/>
        </a:p>
      </dgm:t>
    </dgm:pt>
    <dgm:pt modelId="{4444D874-B2AE-4D14-9790-F8D5F82F3923}" type="sibTrans" cxnId="{BE2B4111-DC72-4AD1-9D54-A6CD019E75FA}">
      <dgm:prSet/>
      <dgm:spPr/>
      <dgm:t>
        <a:bodyPr/>
        <a:lstStyle/>
        <a:p>
          <a:endParaRPr lang="en-ZA" sz="2800"/>
        </a:p>
      </dgm:t>
    </dgm:pt>
    <dgm:pt modelId="{A8E54CD8-CF4E-4631-811B-D8015669E8C9}">
      <dgm:prSet phldrT="[Text]" custT="1"/>
      <dgm:spPr/>
      <dgm:t>
        <a:bodyPr/>
        <a:lstStyle/>
        <a:p>
          <a:r>
            <a:rPr lang="en-ZA" sz="1800" dirty="0" smtClean="0"/>
            <a:t>Developing and maintaining governance systems </a:t>
          </a:r>
          <a:endParaRPr lang="en-ZA" sz="1800" dirty="0"/>
        </a:p>
      </dgm:t>
    </dgm:pt>
    <dgm:pt modelId="{C113C308-A1CF-4828-B637-8B022670880E}" type="parTrans" cxnId="{79BB19AD-136E-4883-9762-31B757AE1BEC}">
      <dgm:prSet/>
      <dgm:spPr/>
      <dgm:t>
        <a:bodyPr/>
        <a:lstStyle/>
        <a:p>
          <a:endParaRPr lang="en-ZA" sz="2800"/>
        </a:p>
      </dgm:t>
    </dgm:pt>
    <dgm:pt modelId="{8E2346F9-14CD-42D6-A1DF-CE4BD011BB07}" type="sibTrans" cxnId="{79BB19AD-136E-4883-9762-31B757AE1BEC}">
      <dgm:prSet/>
      <dgm:spPr/>
      <dgm:t>
        <a:bodyPr/>
        <a:lstStyle/>
        <a:p>
          <a:endParaRPr lang="en-ZA" sz="2800"/>
        </a:p>
      </dgm:t>
    </dgm:pt>
    <dgm:pt modelId="{17E0BF03-31EF-4933-861B-DB5E48B49C48}">
      <dgm:prSet phldrT="[Text]" custT="1"/>
      <dgm:spPr/>
      <dgm:t>
        <a:bodyPr/>
        <a:lstStyle/>
        <a:p>
          <a:r>
            <a:rPr lang="en-ZA" sz="1800" dirty="0" smtClean="0"/>
            <a:t>Marketing and investment promotion </a:t>
          </a:r>
          <a:endParaRPr lang="en-ZA" sz="1800" dirty="0"/>
        </a:p>
      </dgm:t>
    </dgm:pt>
    <dgm:pt modelId="{9BD6E473-A552-4BF7-89F7-314AAA1D809D}" type="parTrans" cxnId="{5B1D2BBB-05D3-4023-B814-1E389EE50A4A}">
      <dgm:prSet/>
      <dgm:spPr/>
      <dgm:t>
        <a:bodyPr/>
        <a:lstStyle/>
        <a:p>
          <a:endParaRPr lang="en-ZA" sz="2800"/>
        </a:p>
      </dgm:t>
    </dgm:pt>
    <dgm:pt modelId="{5ADCAEE4-5450-4EFB-9D1C-C43B0061BCD0}" type="sibTrans" cxnId="{5B1D2BBB-05D3-4023-B814-1E389EE50A4A}">
      <dgm:prSet/>
      <dgm:spPr/>
      <dgm:t>
        <a:bodyPr/>
        <a:lstStyle/>
        <a:p>
          <a:endParaRPr lang="en-ZA" sz="2800"/>
        </a:p>
      </dgm:t>
    </dgm:pt>
    <dgm:pt modelId="{A0C0B166-0590-4C09-9AF6-E4140863E0AC}">
      <dgm:prSet phldrT="[Text]" custT="1"/>
      <dgm:spPr/>
      <dgm:t>
        <a:bodyPr/>
        <a:lstStyle/>
        <a:p>
          <a:r>
            <a:rPr lang="en-ZA" sz="1800" dirty="0" smtClean="0"/>
            <a:t>Infrastructure development and maintenance </a:t>
          </a:r>
          <a:endParaRPr lang="en-ZA" sz="1800" dirty="0"/>
        </a:p>
      </dgm:t>
    </dgm:pt>
    <dgm:pt modelId="{C410EC31-F0B7-4CA4-9B87-DA431E9EF0B1}" type="parTrans" cxnId="{E82CD00D-C3D7-4917-A7A9-5B34ACD4EC26}">
      <dgm:prSet/>
      <dgm:spPr/>
      <dgm:t>
        <a:bodyPr/>
        <a:lstStyle/>
        <a:p>
          <a:endParaRPr lang="en-ZA" sz="2800"/>
        </a:p>
      </dgm:t>
    </dgm:pt>
    <dgm:pt modelId="{55A21067-E449-4AB0-9DC8-952CD74F15B2}" type="sibTrans" cxnId="{E82CD00D-C3D7-4917-A7A9-5B34ACD4EC26}">
      <dgm:prSet/>
      <dgm:spPr/>
      <dgm:t>
        <a:bodyPr/>
        <a:lstStyle/>
        <a:p>
          <a:endParaRPr lang="en-ZA" sz="2800"/>
        </a:p>
      </dgm:t>
    </dgm:pt>
    <dgm:pt modelId="{770FBBC3-BE33-496A-BF74-98F8C65AC3C1}">
      <dgm:prSet phldrT="[Text]" custT="1"/>
      <dgm:spPr/>
      <dgm:t>
        <a:bodyPr/>
        <a:lstStyle/>
        <a:p>
          <a:r>
            <a:rPr lang="en-ZA" sz="1800" dirty="0" smtClean="0"/>
            <a:t>Promoting environmentally sustainable development</a:t>
          </a:r>
          <a:endParaRPr lang="en-ZA" sz="1800" dirty="0"/>
        </a:p>
      </dgm:t>
    </dgm:pt>
    <dgm:pt modelId="{77D86846-9495-4EA5-9076-7850727D2B5E}" type="parTrans" cxnId="{B2F2AD11-32D4-4184-A177-5A344AF5B89E}">
      <dgm:prSet/>
      <dgm:spPr/>
      <dgm:t>
        <a:bodyPr/>
        <a:lstStyle/>
        <a:p>
          <a:endParaRPr lang="en-ZA" sz="2800"/>
        </a:p>
      </dgm:t>
    </dgm:pt>
    <dgm:pt modelId="{2BB25910-969E-467E-A0CA-340DB27A75A1}" type="sibTrans" cxnId="{B2F2AD11-32D4-4184-A177-5A344AF5B89E}">
      <dgm:prSet/>
      <dgm:spPr/>
      <dgm:t>
        <a:bodyPr/>
        <a:lstStyle/>
        <a:p>
          <a:endParaRPr lang="en-ZA" sz="2800"/>
        </a:p>
      </dgm:t>
    </dgm:pt>
    <dgm:pt modelId="{BB42C148-1342-4262-9370-EE2187938DF7}" type="pres">
      <dgm:prSet presAssocID="{781AABE9-3F5A-43F4-AADC-6A5ADF6A1E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038CCD8-41C0-4914-B23C-C155CB168027}" type="pres">
      <dgm:prSet presAssocID="{E7383746-027D-4CA9-B36E-8C1464721DEC}" presName="parentLin" presStyleCnt="0"/>
      <dgm:spPr/>
    </dgm:pt>
    <dgm:pt modelId="{27A08521-134D-4F3B-B089-724591090F96}" type="pres">
      <dgm:prSet presAssocID="{E7383746-027D-4CA9-B36E-8C1464721DEC}" presName="parentLeftMargin" presStyleLbl="node1" presStyleIdx="0" presStyleCnt="5"/>
      <dgm:spPr/>
      <dgm:t>
        <a:bodyPr/>
        <a:lstStyle/>
        <a:p>
          <a:endParaRPr lang="en-ZA"/>
        </a:p>
      </dgm:t>
    </dgm:pt>
    <dgm:pt modelId="{9E8C4EA2-A802-4F25-A6F2-5279FDE6A055}" type="pres">
      <dgm:prSet presAssocID="{E7383746-027D-4CA9-B36E-8C1464721DEC}" presName="parentText" presStyleLbl="node1" presStyleIdx="0" presStyleCnt="5" custScaleX="13812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906429-00E8-4FDF-B162-953E716CB2BB}" type="pres">
      <dgm:prSet presAssocID="{E7383746-027D-4CA9-B36E-8C1464721DEC}" presName="negativeSpace" presStyleCnt="0"/>
      <dgm:spPr/>
    </dgm:pt>
    <dgm:pt modelId="{A01A8B09-C8B3-484C-8B82-798972A3E86D}" type="pres">
      <dgm:prSet presAssocID="{E7383746-027D-4CA9-B36E-8C1464721DEC}" presName="childText" presStyleLbl="conFgAcc1" presStyleIdx="0" presStyleCnt="5">
        <dgm:presLayoutVars>
          <dgm:bulletEnabled val="1"/>
        </dgm:presLayoutVars>
      </dgm:prSet>
      <dgm:spPr/>
    </dgm:pt>
    <dgm:pt modelId="{D74CA139-5D07-43C8-86DC-0627BB5B50E8}" type="pres">
      <dgm:prSet presAssocID="{4444D874-B2AE-4D14-9790-F8D5F82F3923}" presName="spaceBetweenRectangles" presStyleCnt="0"/>
      <dgm:spPr/>
    </dgm:pt>
    <dgm:pt modelId="{3DA7950F-FBD4-4405-9827-8B8E0C2A85EA}" type="pres">
      <dgm:prSet presAssocID="{A8E54CD8-CF4E-4631-811B-D8015669E8C9}" presName="parentLin" presStyleCnt="0"/>
      <dgm:spPr/>
    </dgm:pt>
    <dgm:pt modelId="{F494F9A7-C6EA-45A0-B070-32E410559695}" type="pres">
      <dgm:prSet presAssocID="{A8E54CD8-CF4E-4631-811B-D8015669E8C9}" presName="parentLeftMargin" presStyleLbl="node1" presStyleIdx="0" presStyleCnt="5"/>
      <dgm:spPr/>
      <dgm:t>
        <a:bodyPr/>
        <a:lstStyle/>
        <a:p>
          <a:endParaRPr lang="en-ZA"/>
        </a:p>
      </dgm:t>
    </dgm:pt>
    <dgm:pt modelId="{4255BDF5-8D24-4CF3-83EA-CD4B863C8575}" type="pres">
      <dgm:prSet presAssocID="{A8E54CD8-CF4E-4631-811B-D8015669E8C9}" presName="parentText" presStyleLbl="node1" presStyleIdx="1" presStyleCnt="5" custScaleX="13812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5C2D63-2919-4616-81E5-94C6A3D8B1BE}" type="pres">
      <dgm:prSet presAssocID="{A8E54CD8-CF4E-4631-811B-D8015669E8C9}" presName="negativeSpace" presStyleCnt="0"/>
      <dgm:spPr/>
    </dgm:pt>
    <dgm:pt modelId="{60F0F1E6-4C0C-43E9-8C2A-43FAD828F1B5}" type="pres">
      <dgm:prSet presAssocID="{A8E54CD8-CF4E-4631-811B-D8015669E8C9}" presName="childText" presStyleLbl="conFgAcc1" presStyleIdx="1" presStyleCnt="5">
        <dgm:presLayoutVars>
          <dgm:bulletEnabled val="1"/>
        </dgm:presLayoutVars>
      </dgm:prSet>
      <dgm:spPr/>
    </dgm:pt>
    <dgm:pt modelId="{F079F281-36F5-4EFA-A678-9194FED5A95B}" type="pres">
      <dgm:prSet presAssocID="{8E2346F9-14CD-42D6-A1DF-CE4BD011BB07}" presName="spaceBetweenRectangles" presStyleCnt="0"/>
      <dgm:spPr/>
    </dgm:pt>
    <dgm:pt modelId="{BE1CD6C2-0501-434D-84B0-40CD012CF811}" type="pres">
      <dgm:prSet presAssocID="{17E0BF03-31EF-4933-861B-DB5E48B49C48}" presName="parentLin" presStyleCnt="0"/>
      <dgm:spPr/>
    </dgm:pt>
    <dgm:pt modelId="{1181D404-AF58-4F87-BA16-B4A59F9AD88E}" type="pres">
      <dgm:prSet presAssocID="{17E0BF03-31EF-4933-861B-DB5E48B49C48}" presName="parentLeftMargin" presStyleLbl="node1" presStyleIdx="1" presStyleCnt="5"/>
      <dgm:spPr/>
      <dgm:t>
        <a:bodyPr/>
        <a:lstStyle/>
        <a:p>
          <a:endParaRPr lang="en-ZA"/>
        </a:p>
      </dgm:t>
    </dgm:pt>
    <dgm:pt modelId="{A51F8C09-331B-42E9-994D-75A2E330C438}" type="pres">
      <dgm:prSet presAssocID="{17E0BF03-31EF-4933-861B-DB5E48B49C48}" presName="parentText" presStyleLbl="node1" presStyleIdx="2" presStyleCnt="5" custScaleX="13812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9FCAE7-3ADB-4027-BAE1-12BCBB2F8FF4}" type="pres">
      <dgm:prSet presAssocID="{17E0BF03-31EF-4933-861B-DB5E48B49C48}" presName="negativeSpace" presStyleCnt="0"/>
      <dgm:spPr/>
    </dgm:pt>
    <dgm:pt modelId="{5BFE3B65-B50F-4C7E-9C84-8324891FD8EE}" type="pres">
      <dgm:prSet presAssocID="{17E0BF03-31EF-4933-861B-DB5E48B49C48}" presName="childText" presStyleLbl="conFgAcc1" presStyleIdx="2" presStyleCnt="5">
        <dgm:presLayoutVars>
          <dgm:bulletEnabled val="1"/>
        </dgm:presLayoutVars>
      </dgm:prSet>
      <dgm:spPr/>
    </dgm:pt>
    <dgm:pt modelId="{1D5F8409-251F-4FA7-9B2A-CB62EF1E9255}" type="pres">
      <dgm:prSet presAssocID="{5ADCAEE4-5450-4EFB-9D1C-C43B0061BCD0}" presName="spaceBetweenRectangles" presStyleCnt="0"/>
      <dgm:spPr/>
    </dgm:pt>
    <dgm:pt modelId="{AA474197-8A8D-4149-B19C-D77C829D5226}" type="pres">
      <dgm:prSet presAssocID="{A0C0B166-0590-4C09-9AF6-E4140863E0AC}" presName="parentLin" presStyleCnt="0"/>
      <dgm:spPr/>
    </dgm:pt>
    <dgm:pt modelId="{BD127A95-943A-43D3-BA96-6B404052B252}" type="pres">
      <dgm:prSet presAssocID="{A0C0B166-0590-4C09-9AF6-E4140863E0AC}" presName="parentLeftMargin" presStyleLbl="node1" presStyleIdx="2" presStyleCnt="5"/>
      <dgm:spPr/>
      <dgm:t>
        <a:bodyPr/>
        <a:lstStyle/>
        <a:p>
          <a:endParaRPr lang="en-ZA"/>
        </a:p>
      </dgm:t>
    </dgm:pt>
    <dgm:pt modelId="{D6153952-73B9-4C03-A8FA-9CDC443219AB}" type="pres">
      <dgm:prSet presAssocID="{A0C0B166-0590-4C09-9AF6-E4140863E0AC}" presName="parentText" presStyleLbl="node1" presStyleIdx="3" presStyleCnt="5" custScaleX="13812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712FDC-9145-4D80-A580-CEBBA703745E}" type="pres">
      <dgm:prSet presAssocID="{A0C0B166-0590-4C09-9AF6-E4140863E0AC}" presName="negativeSpace" presStyleCnt="0"/>
      <dgm:spPr/>
    </dgm:pt>
    <dgm:pt modelId="{A0C57603-8592-42B9-9817-9E96DFD449E6}" type="pres">
      <dgm:prSet presAssocID="{A0C0B166-0590-4C09-9AF6-E4140863E0AC}" presName="childText" presStyleLbl="conFgAcc1" presStyleIdx="3" presStyleCnt="5">
        <dgm:presLayoutVars>
          <dgm:bulletEnabled val="1"/>
        </dgm:presLayoutVars>
      </dgm:prSet>
      <dgm:spPr/>
    </dgm:pt>
    <dgm:pt modelId="{9813199C-AD97-40A3-8888-2166F412FACC}" type="pres">
      <dgm:prSet presAssocID="{55A21067-E449-4AB0-9DC8-952CD74F15B2}" presName="spaceBetweenRectangles" presStyleCnt="0"/>
      <dgm:spPr/>
    </dgm:pt>
    <dgm:pt modelId="{4AFAB6B8-3FF3-477B-BA70-F27FE79DCA55}" type="pres">
      <dgm:prSet presAssocID="{770FBBC3-BE33-496A-BF74-98F8C65AC3C1}" presName="parentLin" presStyleCnt="0"/>
      <dgm:spPr/>
    </dgm:pt>
    <dgm:pt modelId="{131EB0B3-5D11-42E0-933A-0D4E1D64863E}" type="pres">
      <dgm:prSet presAssocID="{770FBBC3-BE33-496A-BF74-98F8C65AC3C1}" presName="parentLeftMargin" presStyleLbl="node1" presStyleIdx="3" presStyleCnt="5"/>
      <dgm:spPr/>
      <dgm:t>
        <a:bodyPr/>
        <a:lstStyle/>
        <a:p>
          <a:endParaRPr lang="en-ZA"/>
        </a:p>
      </dgm:t>
    </dgm:pt>
    <dgm:pt modelId="{58ECB9AF-9A04-49DC-BBE6-03FB42DDF22A}" type="pres">
      <dgm:prSet presAssocID="{770FBBC3-BE33-496A-BF74-98F8C65AC3C1}" presName="parentText" presStyleLbl="node1" presStyleIdx="4" presStyleCnt="5" custScaleX="13812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848B60-04C0-45AA-8B8D-7A177A8D114B}" type="pres">
      <dgm:prSet presAssocID="{770FBBC3-BE33-496A-BF74-98F8C65AC3C1}" presName="negativeSpace" presStyleCnt="0"/>
      <dgm:spPr/>
    </dgm:pt>
    <dgm:pt modelId="{EB600E60-FD4B-418B-A12B-27961B894FFA}" type="pres">
      <dgm:prSet presAssocID="{770FBBC3-BE33-496A-BF74-98F8C65AC3C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CE2EE2-7A58-484B-A0AB-5B5F3BA43DAC}" type="presOf" srcId="{781AABE9-3F5A-43F4-AADC-6A5ADF6A1E6D}" destId="{BB42C148-1342-4262-9370-EE2187938DF7}" srcOrd="0" destOrd="0" presId="urn:microsoft.com/office/officeart/2005/8/layout/list1"/>
    <dgm:cxn modelId="{6F401095-2722-415E-836C-5F55EA7619C0}" type="presOf" srcId="{A8E54CD8-CF4E-4631-811B-D8015669E8C9}" destId="{4255BDF5-8D24-4CF3-83EA-CD4B863C8575}" srcOrd="1" destOrd="0" presId="urn:microsoft.com/office/officeart/2005/8/layout/list1"/>
    <dgm:cxn modelId="{8489C7B0-1D39-4A3B-A26C-FA5977644F10}" type="presOf" srcId="{17E0BF03-31EF-4933-861B-DB5E48B49C48}" destId="{A51F8C09-331B-42E9-994D-75A2E330C438}" srcOrd="1" destOrd="0" presId="urn:microsoft.com/office/officeart/2005/8/layout/list1"/>
    <dgm:cxn modelId="{BE2B4111-DC72-4AD1-9D54-A6CD019E75FA}" srcId="{781AABE9-3F5A-43F4-AADC-6A5ADF6A1E6D}" destId="{E7383746-027D-4CA9-B36E-8C1464721DEC}" srcOrd="0" destOrd="0" parTransId="{2B20C90C-2113-4E48-9AFA-01DEB9F5DDFD}" sibTransId="{4444D874-B2AE-4D14-9790-F8D5F82F3923}"/>
    <dgm:cxn modelId="{5A917623-0C32-4FDF-9D62-1C7B738C1BA1}" type="presOf" srcId="{770FBBC3-BE33-496A-BF74-98F8C65AC3C1}" destId="{131EB0B3-5D11-42E0-933A-0D4E1D64863E}" srcOrd="0" destOrd="0" presId="urn:microsoft.com/office/officeart/2005/8/layout/list1"/>
    <dgm:cxn modelId="{5B1D2BBB-05D3-4023-B814-1E389EE50A4A}" srcId="{781AABE9-3F5A-43F4-AADC-6A5ADF6A1E6D}" destId="{17E0BF03-31EF-4933-861B-DB5E48B49C48}" srcOrd="2" destOrd="0" parTransId="{9BD6E473-A552-4BF7-89F7-314AAA1D809D}" sibTransId="{5ADCAEE4-5450-4EFB-9D1C-C43B0061BCD0}"/>
    <dgm:cxn modelId="{222C6968-4A17-4AE9-9E9F-3D211D8E7089}" type="presOf" srcId="{A0C0B166-0590-4C09-9AF6-E4140863E0AC}" destId="{D6153952-73B9-4C03-A8FA-9CDC443219AB}" srcOrd="1" destOrd="0" presId="urn:microsoft.com/office/officeart/2005/8/layout/list1"/>
    <dgm:cxn modelId="{2375733A-7DD2-4746-8660-AEDA59D1BFA2}" type="presOf" srcId="{E7383746-027D-4CA9-B36E-8C1464721DEC}" destId="{9E8C4EA2-A802-4F25-A6F2-5279FDE6A055}" srcOrd="1" destOrd="0" presId="urn:microsoft.com/office/officeart/2005/8/layout/list1"/>
    <dgm:cxn modelId="{AE95957F-9106-4322-BD23-5380D2B93B89}" type="presOf" srcId="{770FBBC3-BE33-496A-BF74-98F8C65AC3C1}" destId="{58ECB9AF-9A04-49DC-BBE6-03FB42DDF22A}" srcOrd="1" destOrd="0" presId="urn:microsoft.com/office/officeart/2005/8/layout/list1"/>
    <dgm:cxn modelId="{E82CD00D-C3D7-4917-A7A9-5B34ACD4EC26}" srcId="{781AABE9-3F5A-43F4-AADC-6A5ADF6A1E6D}" destId="{A0C0B166-0590-4C09-9AF6-E4140863E0AC}" srcOrd="3" destOrd="0" parTransId="{C410EC31-F0B7-4CA4-9B87-DA431E9EF0B1}" sibTransId="{55A21067-E449-4AB0-9DC8-952CD74F15B2}"/>
    <dgm:cxn modelId="{22E82E6B-19AD-425A-9417-FF7E7E3E067D}" type="presOf" srcId="{A0C0B166-0590-4C09-9AF6-E4140863E0AC}" destId="{BD127A95-943A-43D3-BA96-6B404052B252}" srcOrd="0" destOrd="0" presId="urn:microsoft.com/office/officeart/2005/8/layout/list1"/>
    <dgm:cxn modelId="{90725422-0BA2-4A4A-B022-5D4ADC2782F4}" type="presOf" srcId="{E7383746-027D-4CA9-B36E-8C1464721DEC}" destId="{27A08521-134D-4F3B-B089-724591090F96}" srcOrd="0" destOrd="0" presId="urn:microsoft.com/office/officeart/2005/8/layout/list1"/>
    <dgm:cxn modelId="{B2F2AD11-32D4-4184-A177-5A344AF5B89E}" srcId="{781AABE9-3F5A-43F4-AADC-6A5ADF6A1E6D}" destId="{770FBBC3-BE33-496A-BF74-98F8C65AC3C1}" srcOrd="4" destOrd="0" parTransId="{77D86846-9495-4EA5-9076-7850727D2B5E}" sibTransId="{2BB25910-969E-467E-A0CA-340DB27A75A1}"/>
    <dgm:cxn modelId="{79BB19AD-136E-4883-9762-31B757AE1BEC}" srcId="{781AABE9-3F5A-43F4-AADC-6A5ADF6A1E6D}" destId="{A8E54CD8-CF4E-4631-811B-D8015669E8C9}" srcOrd="1" destOrd="0" parTransId="{C113C308-A1CF-4828-B637-8B022670880E}" sibTransId="{8E2346F9-14CD-42D6-A1DF-CE4BD011BB07}"/>
    <dgm:cxn modelId="{491F9614-655F-4B4F-A489-71622DA5A48E}" type="presOf" srcId="{17E0BF03-31EF-4933-861B-DB5E48B49C48}" destId="{1181D404-AF58-4F87-BA16-B4A59F9AD88E}" srcOrd="0" destOrd="0" presId="urn:microsoft.com/office/officeart/2005/8/layout/list1"/>
    <dgm:cxn modelId="{BA68C4FF-EFCB-4FAA-9958-F8ACA68CFA8B}" type="presOf" srcId="{A8E54CD8-CF4E-4631-811B-D8015669E8C9}" destId="{F494F9A7-C6EA-45A0-B070-32E410559695}" srcOrd="0" destOrd="0" presId="urn:microsoft.com/office/officeart/2005/8/layout/list1"/>
    <dgm:cxn modelId="{C4880A6C-C573-45C6-8BD2-4EFABAA7D0CE}" type="presParOf" srcId="{BB42C148-1342-4262-9370-EE2187938DF7}" destId="{D038CCD8-41C0-4914-B23C-C155CB168027}" srcOrd="0" destOrd="0" presId="urn:microsoft.com/office/officeart/2005/8/layout/list1"/>
    <dgm:cxn modelId="{3519399C-340A-43F2-82CB-605A44A9EBCB}" type="presParOf" srcId="{D038CCD8-41C0-4914-B23C-C155CB168027}" destId="{27A08521-134D-4F3B-B089-724591090F96}" srcOrd="0" destOrd="0" presId="urn:microsoft.com/office/officeart/2005/8/layout/list1"/>
    <dgm:cxn modelId="{3F18D8EE-7B78-4FDC-B26C-BE7B8107105B}" type="presParOf" srcId="{D038CCD8-41C0-4914-B23C-C155CB168027}" destId="{9E8C4EA2-A802-4F25-A6F2-5279FDE6A055}" srcOrd="1" destOrd="0" presId="urn:microsoft.com/office/officeart/2005/8/layout/list1"/>
    <dgm:cxn modelId="{1AE52E91-547F-438B-B5D0-A1936F5D725C}" type="presParOf" srcId="{BB42C148-1342-4262-9370-EE2187938DF7}" destId="{44906429-00E8-4FDF-B162-953E716CB2BB}" srcOrd="1" destOrd="0" presId="urn:microsoft.com/office/officeart/2005/8/layout/list1"/>
    <dgm:cxn modelId="{FD55634F-55F7-4605-8490-B81F5FC29FD7}" type="presParOf" srcId="{BB42C148-1342-4262-9370-EE2187938DF7}" destId="{A01A8B09-C8B3-484C-8B82-798972A3E86D}" srcOrd="2" destOrd="0" presId="urn:microsoft.com/office/officeart/2005/8/layout/list1"/>
    <dgm:cxn modelId="{0001B3E5-5B73-42A7-B0BA-F645C4CC9BF3}" type="presParOf" srcId="{BB42C148-1342-4262-9370-EE2187938DF7}" destId="{D74CA139-5D07-43C8-86DC-0627BB5B50E8}" srcOrd="3" destOrd="0" presId="urn:microsoft.com/office/officeart/2005/8/layout/list1"/>
    <dgm:cxn modelId="{D0863FE9-3DB5-424E-A232-299A75159BCB}" type="presParOf" srcId="{BB42C148-1342-4262-9370-EE2187938DF7}" destId="{3DA7950F-FBD4-4405-9827-8B8E0C2A85EA}" srcOrd="4" destOrd="0" presId="urn:microsoft.com/office/officeart/2005/8/layout/list1"/>
    <dgm:cxn modelId="{3D9AA20C-6FDD-4A1D-B140-8A9E1B22D07C}" type="presParOf" srcId="{3DA7950F-FBD4-4405-9827-8B8E0C2A85EA}" destId="{F494F9A7-C6EA-45A0-B070-32E410559695}" srcOrd="0" destOrd="0" presId="urn:microsoft.com/office/officeart/2005/8/layout/list1"/>
    <dgm:cxn modelId="{30F69177-97AB-48F2-9774-809B39F26920}" type="presParOf" srcId="{3DA7950F-FBD4-4405-9827-8B8E0C2A85EA}" destId="{4255BDF5-8D24-4CF3-83EA-CD4B863C8575}" srcOrd="1" destOrd="0" presId="urn:microsoft.com/office/officeart/2005/8/layout/list1"/>
    <dgm:cxn modelId="{26B79EAE-8FBD-4048-981E-4C0C50340FC8}" type="presParOf" srcId="{BB42C148-1342-4262-9370-EE2187938DF7}" destId="{3E5C2D63-2919-4616-81E5-94C6A3D8B1BE}" srcOrd="5" destOrd="0" presId="urn:microsoft.com/office/officeart/2005/8/layout/list1"/>
    <dgm:cxn modelId="{512033C1-7BBB-4A7E-A28B-ED29E3B17559}" type="presParOf" srcId="{BB42C148-1342-4262-9370-EE2187938DF7}" destId="{60F0F1E6-4C0C-43E9-8C2A-43FAD828F1B5}" srcOrd="6" destOrd="0" presId="urn:microsoft.com/office/officeart/2005/8/layout/list1"/>
    <dgm:cxn modelId="{FB476299-9647-4D80-832F-546F736989B0}" type="presParOf" srcId="{BB42C148-1342-4262-9370-EE2187938DF7}" destId="{F079F281-36F5-4EFA-A678-9194FED5A95B}" srcOrd="7" destOrd="0" presId="urn:microsoft.com/office/officeart/2005/8/layout/list1"/>
    <dgm:cxn modelId="{62BB8FF4-83F9-4D47-9F7E-88CDEDAE7C6B}" type="presParOf" srcId="{BB42C148-1342-4262-9370-EE2187938DF7}" destId="{BE1CD6C2-0501-434D-84B0-40CD012CF811}" srcOrd="8" destOrd="0" presId="urn:microsoft.com/office/officeart/2005/8/layout/list1"/>
    <dgm:cxn modelId="{112F9330-8CEE-46DC-B0B0-7C03EBF1F8B2}" type="presParOf" srcId="{BE1CD6C2-0501-434D-84B0-40CD012CF811}" destId="{1181D404-AF58-4F87-BA16-B4A59F9AD88E}" srcOrd="0" destOrd="0" presId="urn:microsoft.com/office/officeart/2005/8/layout/list1"/>
    <dgm:cxn modelId="{4DED4256-3A36-4834-8C2E-94CB643BECB6}" type="presParOf" srcId="{BE1CD6C2-0501-434D-84B0-40CD012CF811}" destId="{A51F8C09-331B-42E9-994D-75A2E330C438}" srcOrd="1" destOrd="0" presId="urn:microsoft.com/office/officeart/2005/8/layout/list1"/>
    <dgm:cxn modelId="{A1213D65-37CE-4FC6-8F2B-48CD70B3E004}" type="presParOf" srcId="{BB42C148-1342-4262-9370-EE2187938DF7}" destId="{159FCAE7-3ADB-4027-BAE1-12BCBB2F8FF4}" srcOrd="9" destOrd="0" presId="urn:microsoft.com/office/officeart/2005/8/layout/list1"/>
    <dgm:cxn modelId="{B79A1B04-247E-496C-8CE5-3C3D7104921A}" type="presParOf" srcId="{BB42C148-1342-4262-9370-EE2187938DF7}" destId="{5BFE3B65-B50F-4C7E-9C84-8324891FD8EE}" srcOrd="10" destOrd="0" presId="urn:microsoft.com/office/officeart/2005/8/layout/list1"/>
    <dgm:cxn modelId="{233B7C80-FCCF-49B8-B8F7-CB2B1589A029}" type="presParOf" srcId="{BB42C148-1342-4262-9370-EE2187938DF7}" destId="{1D5F8409-251F-4FA7-9B2A-CB62EF1E9255}" srcOrd="11" destOrd="0" presId="urn:microsoft.com/office/officeart/2005/8/layout/list1"/>
    <dgm:cxn modelId="{AE1A64CD-838E-48C5-86FE-F23490A4A81B}" type="presParOf" srcId="{BB42C148-1342-4262-9370-EE2187938DF7}" destId="{AA474197-8A8D-4149-B19C-D77C829D5226}" srcOrd="12" destOrd="0" presId="urn:microsoft.com/office/officeart/2005/8/layout/list1"/>
    <dgm:cxn modelId="{ABB26AD8-2E1B-481C-9081-990B6311EE5B}" type="presParOf" srcId="{AA474197-8A8D-4149-B19C-D77C829D5226}" destId="{BD127A95-943A-43D3-BA96-6B404052B252}" srcOrd="0" destOrd="0" presId="urn:microsoft.com/office/officeart/2005/8/layout/list1"/>
    <dgm:cxn modelId="{157A32CE-5303-49D6-A7F8-188E3FDB61A3}" type="presParOf" srcId="{AA474197-8A8D-4149-B19C-D77C829D5226}" destId="{D6153952-73B9-4C03-A8FA-9CDC443219AB}" srcOrd="1" destOrd="0" presId="urn:microsoft.com/office/officeart/2005/8/layout/list1"/>
    <dgm:cxn modelId="{C2EEA8D9-C2F3-43B7-8038-7502A1E66CB6}" type="presParOf" srcId="{BB42C148-1342-4262-9370-EE2187938DF7}" destId="{8C712FDC-9145-4D80-A580-CEBBA703745E}" srcOrd="13" destOrd="0" presId="urn:microsoft.com/office/officeart/2005/8/layout/list1"/>
    <dgm:cxn modelId="{BF65A078-F92A-4C93-B4BC-20D904B48F04}" type="presParOf" srcId="{BB42C148-1342-4262-9370-EE2187938DF7}" destId="{A0C57603-8592-42B9-9817-9E96DFD449E6}" srcOrd="14" destOrd="0" presId="urn:microsoft.com/office/officeart/2005/8/layout/list1"/>
    <dgm:cxn modelId="{2D3671E5-4418-4C70-BAC9-1FE1E2C41B40}" type="presParOf" srcId="{BB42C148-1342-4262-9370-EE2187938DF7}" destId="{9813199C-AD97-40A3-8888-2166F412FACC}" srcOrd="15" destOrd="0" presId="urn:microsoft.com/office/officeart/2005/8/layout/list1"/>
    <dgm:cxn modelId="{A78EF025-BF95-4526-B2D5-E6ED6084DFC9}" type="presParOf" srcId="{BB42C148-1342-4262-9370-EE2187938DF7}" destId="{4AFAB6B8-3FF3-477B-BA70-F27FE79DCA55}" srcOrd="16" destOrd="0" presId="urn:microsoft.com/office/officeart/2005/8/layout/list1"/>
    <dgm:cxn modelId="{E0A64AA1-D32C-40AB-9DB6-4902AD52C167}" type="presParOf" srcId="{4AFAB6B8-3FF3-477B-BA70-F27FE79DCA55}" destId="{131EB0B3-5D11-42E0-933A-0D4E1D64863E}" srcOrd="0" destOrd="0" presId="urn:microsoft.com/office/officeart/2005/8/layout/list1"/>
    <dgm:cxn modelId="{BA1ECFCD-6D0E-4FAF-8641-A47A4233D941}" type="presParOf" srcId="{4AFAB6B8-3FF3-477B-BA70-F27FE79DCA55}" destId="{58ECB9AF-9A04-49DC-BBE6-03FB42DDF22A}" srcOrd="1" destOrd="0" presId="urn:microsoft.com/office/officeart/2005/8/layout/list1"/>
    <dgm:cxn modelId="{81CCD00A-262A-4E75-97C4-A41A762236A1}" type="presParOf" srcId="{BB42C148-1342-4262-9370-EE2187938DF7}" destId="{7D848B60-04C0-45AA-8B8D-7A177A8D114B}" srcOrd="17" destOrd="0" presId="urn:microsoft.com/office/officeart/2005/8/layout/list1"/>
    <dgm:cxn modelId="{C310252F-0B5A-43D3-8D1B-C81523EBD733}" type="presParOf" srcId="{BB42C148-1342-4262-9370-EE2187938DF7}" destId="{EB600E60-FD4B-418B-A12B-27961B894FF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87E97-505E-4DD3-9FEC-FAD563B406F5}" type="doc">
      <dgm:prSet loTypeId="urn:microsoft.com/office/officeart/2005/8/layout/default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9818ABA2-730A-477B-B5F3-F3B1629A049D}">
      <dgm:prSet phldrT="[Text]" custT="1"/>
      <dgm:spPr/>
      <dgm:t>
        <a:bodyPr/>
        <a:lstStyle/>
        <a:p>
          <a:r>
            <a:rPr lang="en-ZA" sz="2800" smtClean="0"/>
            <a:t>Local people</a:t>
          </a:r>
          <a:endParaRPr lang="en-ZA" sz="2800"/>
        </a:p>
      </dgm:t>
    </dgm:pt>
    <dgm:pt modelId="{5485130A-E9D3-4EF6-A3C0-D7A5B6A0B3FC}" type="parTrans" cxnId="{F8B3C82C-B9F1-4D92-BD5E-D414E11B1611}">
      <dgm:prSet/>
      <dgm:spPr/>
      <dgm:t>
        <a:bodyPr/>
        <a:lstStyle/>
        <a:p>
          <a:endParaRPr lang="en-ZA" sz="1400"/>
        </a:p>
      </dgm:t>
    </dgm:pt>
    <dgm:pt modelId="{7C98EF89-F268-450E-B802-D6B5C70E80F6}" type="sibTrans" cxnId="{F8B3C82C-B9F1-4D92-BD5E-D414E11B1611}">
      <dgm:prSet/>
      <dgm:spPr/>
      <dgm:t>
        <a:bodyPr/>
        <a:lstStyle/>
        <a:p>
          <a:endParaRPr lang="en-ZA" sz="1400"/>
        </a:p>
      </dgm:t>
    </dgm:pt>
    <dgm:pt modelId="{38CC6ED4-8321-4829-AC5E-29C0EE6B6C43}">
      <dgm:prSet phldrT="[Text]" custT="1"/>
      <dgm:spPr/>
      <dgm:t>
        <a:bodyPr/>
        <a:lstStyle/>
        <a:p>
          <a:r>
            <a:rPr lang="en-ZA" sz="2800" dirty="0" smtClean="0"/>
            <a:t>Local assets</a:t>
          </a:r>
          <a:endParaRPr lang="en-ZA" sz="2800" dirty="0"/>
        </a:p>
      </dgm:t>
    </dgm:pt>
    <dgm:pt modelId="{A3E5F415-B67D-450C-B5D4-E7F491290BB3}" type="parTrans" cxnId="{B86F77ED-D368-4129-817A-ADEC788EC49C}">
      <dgm:prSet/>
      <dgm:spPr/>
      <dgm:t>
        <a:bodyPr/>
        <a:lstStyle/>
        <a:p>
          <a:endParaRPr lang="en-ZA" sz="1400"/>
        </a:p>
      </dgm:t>
    </dgm:pt>
    <dgm:pt modelId="{F3C6DE84-E314-41DB-99F0-1D37EDDF2858}" type="sibTrans" cxnId="{B86F77ED-D368-4129-817A-ADEC788EC49C}">
      <dgm:prSet/>
      <dgm:spPr/>
      <dgm:t>
        <a:bodyPr/>
        <a:lstStyle/>
        <a:p>
          <a:endParaRPr lang="en-ZA" sz="1400"/>
        </a:p>
      </dgm:t>
    </dgm:pt>
    <dgm:pt modelId="{14851625-5FAB-419C-929B-BB0FCC2DAC7D}">
      <dgm:prSet phldrT="[Text]" custT="1"/>
      <dgm:spPr/>
      <dgm:t>
        <a:bodyPr/>
        <a:lstStyle/>
        <a:p>
          <a:r>
            <a:rPr lang="en-ZA" sz="2800" smtClean="0"/>
            <a:t>Main economic sectors</a:t>
          </a:r>
          <a:endParaRPr lang="en-ZA" sz="2800" dirty="0"/>
        </a:p>
      </dgm:t>
    </dgm:pt>
    <dgm:pt modelId="{BE3249C0-D9DD-4D28-810D-0E62AA8A8F26}" type="parTrans" cxnId="{5E12E6C1-55D1-4CAF-A067-676F05585F1C}">
      <dgm:prSet/>
      <dgm:spPr/>
      <dgm:t>
        <a:bodyPr/>
        <a:lstStyle/>
        <a:p>
          <a:endParaRPr lang="en-ZA" sz="1400"/>
        </a:p>
      </dgm:t>
    </dgm:pt>
    <dgm:pt modelId="{12E390D8-FB0E-407D-92ED-332AF3DD18DF}" type="sibTrans" cxnId="{5E12E6C1-55D1-4CAF-A067-676F05585F1C}">
      <dgm:prSet/>
      <dgm:spPr/>
      <dgm:t>
        <a:bodyPr/>
        <a:lstStyle/>
        <a:p>
          <a:endParaRPr lang="en-ZA" sz="1400"/>
        </a:p>
      </dgm:t>
    </dgm:pt>
    <dgm:pt modelId="{D8128E9E-99BA-4401-A5C4-AE6D47EDD162}">
      <dgm:prSet phldrT="[Text]" custT="1"/>
      <dgm:spPr/>
      <dgm:t>
        <a:bodyPr/>
        <a:lstStyle/>
        <a:p>
          <a:r>
            <a:rPr lang="en-ZA" sz="2800" smtClean="0"/>
            <a:t>Strategic leadership</a:t>
          </a:r>
          <a:endParaRPr lang="en-ZA" sz="2800" dirty="0"/>
        </a:p>
      </dgm:t>
    </dgm:pt>
    <dgm:pt modelId="{47FDFD0D-3E71-4232-BE27-7A139F3C3E33}" type="parTrans" cxnId="{164590E2-9891-4986-90AC-1DD20ED15AF5}">
      <dgm:prSet/>
      <dgm:spPr/>
      <dgm:t>
        <a:bodyPr/>
        <a:lstStyle/>
        <a:p>
          <a:endParaRPr lang="en-ZA" sz="1400"/>
        </a:p>
      </dgm:t>
    </dgm:pt>
    <dgm:pt modelId="{012D0B3F-C84E-4427-8124-4BC5F4CA4F87}" type="sibTrans" cxnId="{164590E2-9891-4986-90AC-1DD20ED15AF5}">
      <dgm:prSet/>
      <dgm:spPr/>
      <dgm:t>
        <a:bodyPr/>
        <a:lstStyle/>
        <a:p>
          <a:endParaRPr lang="en-ZA" sz="1400"/>
        </a:p>
      </dgm:t>
    </dgm:pt>
    <dgm:pt modelId="{9FB830AC-59AD-4CC1-A462-6EBC67DCC7B0}">
      <dgm:prSet phldrT="[Text]" custT="1"/>
      <dgm:spPr/>
      <dgm:t>
        <a:bodyPr/>
        <a:lstStyle/>
        <a:p>
          <a:r>
            <a:rPr lang="en-ZA" sz="2800" smtClean="0"/>
            <a:t>Networks and partnerships</a:t>
          </a:r>
          <a:endParaRPr lang="en-ZA" sz="2800" dirty="0"/>
        </a:p>
      </dgm:t>
    </dgm:pt>
    <dgm:pt modelId="{967EACA7-1FE5-4D8D-9FFC-3E23FF26D84E}" type="parTrans" cxnId="{D7CE80A8-12D5-433F-815D-20A2F4DCEB0A}">
      <dgm:prSet/>
      <dgm:spPr/>
      <dgm:t>
        <a:bodyPr/>
        <a:lstStyle/>
        <a:p>
          <a:endParaRPr lang="en-ZA" sz="1400"/>
        </a:p>
      </dgm:t>
    </dgm:pt>
    <dgm:pt modelId="{1A5C8526-35E4-40E2-A100-9536BF1C3E48}" type="sibTrans" cxnId="{D7CE80A8-12D5-433F-815D-20A2F4DCEB0A}">
      <dgm:prSet/>
      <dgm:spPr/>
      <dgm:t>
        <a:bodyPr/>
        <a:lstStyle/>
        <a:p>
          <a:endParaRPr lang="en-ZA" sz="1400"/>
        </a:p>
      </dgm:t>
    </dgm:pt>
    <dgm:pt modelId="{2DEA49F9-6178-4B0A-8D1F-862F08EA414E}">
      <dgm:prSet phldrT="[Text]" custT="1"/>
      <dgm:spPr/>
      <dgm:t>
        <a:bodyPr/>
        <a:lstStyle/>
        <a:p>
          <a:r>
            <a:rPr lang="en-ZA" sz="2800" smtClean="0"/>
            <a:t>Co-operative competition </a:t>
          </a:r>
          <a:endParaRPr lang="en-ZA" sz="2800" dirty="0"/>
        </a:p>
      </dgm:t>
    </dgm:pt>
    <dgm:pt modelId="{868F6D37-F8C4-4582-B4FE-EE9E6D6CF385}" type="parTrans" cxnId="{AF6B1004-7A1B-4063-B75B-758834490551}">
      <dgm:prSet/>
      <dgm:spPr/>
      <dgm:t>
        <a:bodyPr/>
        <a:lstStyle/>
        <a:p>
          <a:endParaRPr lang="en-ZA" sz="1400"/>
        </a:p>
      </dgm:t>
    </dgm:pt>
    <dgm:pt modelId="{6B587418-A102-4343-B9F7-E7AB43899E6C}" type="sibTrans" cxnId="{AF6B1004-7A1B-4063-B75B-758834490551}">
      <dgm:prSet/>
      <dgm:spPr/>
      <dgm:t>
        <a:bodyPr/>
        <a:lstStyle/>
        <a:p>
          <a:endParaRPr lang="en-ZA" sz="1400"/>
        </a:p>
      </dgm:t>
    </dgm:pt>
    <dgm:pt modelId="{2DB355C3-0286-436C-89C8-F2BFE949815B}" type="pres">
      <dgm:prSet presAssocID="{18387E97-505E-4DD3-9FEC-FAD563B406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556EAE2-F441-4BED-8A71-CF1658CD2C1C}" type="pres">
      <dgm:prSet presAssocID="{9818ABA2-730A-477B-B5F3-F3B1629A04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1578F3-234F-4D09-8B3A-879501838DF3}" type="pres">
      <dgm:prSet presAssocID="{7C98EF89-F268-450E-B802-D6B5C70E80F6}" presName="sibTrans" presStyleCnt="0"/>
      <dgm:spPr/>
    </dgm:pt>
    <dgm:pt modelId="{18B43051-0355-4A19-8A53-E29651896A54}" type="pres">
      <dgm:prSet presAssocID="{38CC6ED4-8321-4829-AC5E-29C0EE6B6C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E5BDFFE-5526-4903-96B0-92C76703BAE2}" type="pres">
      <dgm:prSet presAssocID="{F3C6DE84-E314-41DB-99F0-1D37EDDF2858}" presName="sibTrans" presStyleCnt="0"/>
      <dgm:spPr/>
    </dgm:pt>
    <dgm:pt modelId="{E1ED2257-D380-432E-8709-1F15AF1F9FB9}" type="pres">
      <dgm:prSet presAssocID="{14851625-5FAB-419C-929B-BB0FCC2DAC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5A82EF-015B-4A23-B703-B2AA6FFC3857}" type="pres">
      <dgm:prSet presAssocID="{12E390D8-FB0E-407D-92ED-332AF3DD18DF}" presName="sibTrans" presStyleCnt="0"/>
      <dgm:spPr/>
    </dgm:pt>
    <dgm:pt modelId="{F2CF597E-B6AA-4195-8343-903EFAB4BA74}" type="pres">
      <dgm:prSet presAssocID="{D8128E9E-99BA-4401-A5C4-AE6D47EDD1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3AACF8-185C-4647-A1D7-248E08DCA4B4}" type="pres">
      <dgm:prSet presAssocID="{012D0B3F-C84E-4427-8124-4BC5F4CA4F87}" presName="sibTrans" presStyleCnt="0"/>
      <dgm:spPr/>
    </dgm:pt>
    <dgm:pt modelId="{9DA02C7B-F1F2-489E-B9D0-D91DEC8A3956}" type="pres">
      <dgm:prSet presAssocID="{9FB830AC-59AD-4CC1-A462-6EBC67DCC7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A0103D-EC9B-4D3D-B9AF-331707C917A8}" type="pres">
      <dgm:prSet presAssocID="{1A5C8526-35E4-40E2-A100-9536BF1C3E48}" presName="sibTrans" presStyleCnt="0"/>
      <dgm:spPr/>
    </dgm:pt>
    <dgm:pt modelId="{0062CA32-3413-497F-B242-04D50D05E300}" type="pres">
      <dgm:prSet presAssocID="{2DEA49F9-6178-4B0A-8D1F-862F08EA41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E8A35D7-9E6B-4685-A304-30D461B0B001}" type="presOf" srcId="{9FB830AC-59AD-4CC1-A462-6EBC67DCC7B0}" destId="{9DA02C7B-F1F2-489E-B9D0-D91DEC8A3956}" srcOrd="0" destOrd="0" presId="urn:microsoft.com/office/officeart/2005/8/layout/default#1"/>
    <dgm:cxn modelId="{B86F77ED-D368-4129-817A-ADEC788EC49C}" srcId="{18387E97-505E-4DD3-9FEC-FAD563B406F5}" destId="{38CC6ED4-8321-4829-AC5E-29C0EE6B6C43}" srcOrd="1" destOrd="0" parTransId="{A3E5F415-B67D-450C-B5D4-E7F491290BB3}" sibTransId="{F3C6DE84-E314-41DB-99F0-1D37EDDF2858}"/>
    <dgm:cxn modelId="{33E5C86F-81E8-4F23-99EE-EAAE142430AA}" type="presOf" srcId="{D8128E9E-99BA-4401-A5C4-AE6D47EDD162}" destId="{F2CF597E-B6AA-4195-8343-903EFAB4BA74}" srcOrd="0" destOrd="0" presId="urn:microsoft.com/office/officeart/2005/8/layout/default#1"/>
    <dgm:cxn modelId="{D7CE80A8-12D5-433F-815D-20A2F4DCEB0A}" srcId="{18387E97-505E-4DD3-9FEC-FAD563B406F5}" destId="{9FB830AC-59AD-4CC1-A462-6EBC67DCC7B0}" srcOrd="4" destOrd="0" parTransId="{967EACA7-1FE5-4D8D-9FFC-3E23FF26D84E}" sibTransId="{1A5C8526-35E4-40E2-A100-9536BF1C3E48}"/>
    <dgm:cxn modelId="{58E429B6-8572-439C-8203-B529CEEFDB0A}" type="presOf" srcId="{2DEA49F9-6178-4B0A-8D1F-862F08EA414E}" destId="{0062CA32-3413-497F-B242-04D50D05E300}" srcOrd="0" destOrd="0" presId="urn:microsoft.com/office/officeart/2005/8/layout/default#1"/>
    <dgm:cxn modelId="{F8B3C82C-B9F1-4D92-BD5E-D414E11B1611}" srcId="{18387E97-505E-4DD3-9FEC-FAD563B406F5}" destId="{9818ABA2-730A-477B-B5F3-F3B1629A049D}" srcOrd="0" destOrd="0" parTransId="{5485130A-E9D3-4EF6-A3C0-D7A5B6A0B3FC}" sibTransId="{7C98EF89-F268-450E-B802-D6B5C70E80F6}"/>
    <dgm:cxn modelId="{AF6B1004-7A1B-4063-B75B-758834490551}" srcId="{18387E97-505E-4DD3-9FEC-FAD563B406F5}" destId="{2DEA49F9-6178-4B0A-8D1F-862F08EA414E}" srcOrd="5" destOrd="0" parTransId="{868F6D37-F8C4-4582-B4FE-EE9E6D6CF385}" sibTransId="{6B587418-A102-4343-B9F7-E7AB43899E6C}"/>
    <dgm:cxn modelId="{D6F9084D-84D7-4140-8EF4-842FC91E4D82}" type="presOf" srcId="{9818ABA2-730A-477B-B5F3-F3B1629A049D}" destId="{0556EAE2-F441-4BED-8A71-CF1658CD2C1C}" srcOrd="0" destOrd="0" presId="urn:microsoft.com/office/officeart/2005/8/layout/default#1"/>
    <dgm:cxn modelId="{F4F22F7F-6CA5-4226-A31E-13F38FAE2C97}" type="presOf" srcId="{38CC6ED4-8321-4829-AC5E-29C0EE6B6C43}" destId="{18B43051-0355-4A19-8A53-E29651896A54}" srcOrd="0" destOrd="0" presId="urn:microsoft.com/office/officeart/2005/8/layout/default#1"/>
    <dgm:cxn modelId="{164590E2-9891-4986-90AC-1DD20ED15AF5}" srcId="{18387E97-505E-4DD3-9FEC-FAD563B406F5}" destId="{D8128E9E-99BA-4401-A5C4-AE6D47EDD162}" srcOrd="3" destOrd="0" parTransId="{47FDFD0D-3E71-4232-BE27-7A139F3C3E33}" sibTransId="{012D0B3F-C84E-4427-8124-4BC5F4CA4F87}"/>
    <dgm:cxn modelId="{8C3AA6E3-8D3F-4666-8B24-2326A7AACDF5}" type="presOf" srcId="{14851625-5FAB-419C-929B-BB0FCC2DAC7D}" destId="{E1ED2257-D380-432E-8709-1F15AF1F9FB9}" srcOrd="0" destOrd="0" presId="urn:microsoft.com/office/officeart/2005/8/layout/default#1"/>
    <dgm:cxn modelId="{97E73E69-1D4F-4482-AB79-2FA04E9A2A20}" type="presOf" srcId="{18387E97-505E-4DD3-9FEC-FAD563B406F5}" destId="{2DB355C3-0286-436C-89C8-F2BFE949815B}" srcOrd="0" destOrd="0" presId="urn:microsoft.com/office/officeart/2005/8/layout/default#1"/>
    <dgm:cxn modelId="{5E12E6C1-55D1-4CAF-A067-676F05585F1C}" srcId="{18387E97-505E-4DD3-9FEC-FAD563B406F5}" destId="{14851625-5FAB-419C-929B-BB0FCC2DAC7D}" srcOrd="2" destOrd="0" parTransId="{BE3249C0-D9DD-4D28-810D-0E62AA8A8F26}" sibTransId="{12E390D8-FB0E-407D-92ED-332AF3DD18DF}"/>
    <dgm:cxn modelId="{02308717-78DE-4818-B20C-1B124B488FC2}" type="presParOf" srcId="{2DB355C3-0286-436C-89C8-F2BFE949815B}" destId="{0556EAE2-F441-4BED-8A71-CF1658CD2C1C}" srcOrd="0" destOrd="0" presId="urn:microsoft.com/office/officeart/2005/8/layout/default#1"/>
    <dgm:cxn modelId="{7F2A40D1-DAEF-4E57-B4CC-860372E8DD1D}" type="presParOf" srcId="{2DB355C3-0286-436C-89C8-F2BFE949815B}" destId="{0D1578F3-234F-4D09-8B3A-879501838DF3}" srcOrd="1" destOrd="0" presId="urn:microsoft.com/office/officeart/2005/8/layout/default#1"/>
    <dgm:cxn modelId="{AC3B17A1-FFF7-4E16-B6E6-8EAD71D2E349}" type="presParOf" srcId="{2DB355C3-0286-436C-89C8-F2BFE949815B}" destId="{18B43051-0355-4A19-8A53-E29651896A54}" srcOrd="2" destOrd="0" presId="urn:microsoft.com/office/officeart/2005/8/layout/default#1"/>
    <dgm:cxn modelId="{9857D461-441A-44D4-9373-26030A76EF1D}" type="presParOf" srcId="{2DB355C3-0286-436C-89C8-F2BFE949815B}" destId="{EE5BDFFE-5526-4903-96B0-92C76703BAE2}" srcOrd="3" destOrd="0" presId="urn:microsoft.com/office/officeart/2005/8/layout/default#1"/>
    <dgm:cxn modelId="{3485434A-AE4D-44FD-8359-4A09935F91A2}" type="presParOf" srcId="{2DB355C3-0286-436C-89C8-F2BFE949815B}" destId="{E1ED2257-D380-432E-8709-1F15AF1F9FB9}" srcOrd="4" destOrd="0" presId="urn:microsoft.com/office/officeart/2005/8/layout/default#1"/>
    <dgm:cxn modelId="{DE9A43BC-EDB3-422D-A8C3-95CFBDDE9AD7}" type="presParOf" srcId="{2DB355C3-0286-436C-89C8-F2BFE949815B}" destId="{8D5A82EF-015B-4A23-B703-B2AA6FFC3857}" srcOrd="5" destOrd="0" presId="urn:microsoft.com/office/officeart/2005/8/layout/default#1"/>
    <dgm:cxn modelId="{E31AF830-E18A-4DAD-B0CE-43E25A39E327}" type="presParOf" srcId="{2DB355C3-0286-436C-89C8-F2BFE949815B}" destId="{F2CF597E-B6AA-4195-8343-903EFAB4BA74}" srcOrd="6" destOrd="0" presId="urn:microsoft.com/office/officeart/2005/8/layout/default#1"/>
    <dgm:cxn modelId="{C50CC6C7-38EC-478E-9BF0-B85301FF6141}" type="presParOf" srcId="{2DB355C3-0286-436C-89C8-F2BFE949815B}" destId="{8A3AACF8-185C-4647-A1D7-248E08DCA4B4}" srcOrd="7" destOrd="0" presId="urn:microsoft.com/office/officeart/2005/8/layout/default#1"/>
    <dgm:cxn modelId="{FA8CF349-2341-43E0-8A4C-5BA23609AC5E}" type="presParOf" srcId="{2DB355C3-0286-436C-89C8-F2BFE949815B}" destId="{9DA02C7B-F1F2-489E-B9D0-D91DEC8A3956}" srcOrd="8" destOrd="0" presId="urn:microsoft.com/office/officeart/2005/8/layout/default#1"/>
    <dgm:cxn modelId="{8E7260C4-AE6A-4A0F-B08B-C547C6CF6710}" type="presParOf" srcId="{2DB355C3-0286-436C-89C8-F2BFE949815B}" destId="{AFA0103D-EC9B-4D3D-B9AF-331707C917A8}" srcOrd="9" destOrd="0" presId="urn:microsoft.com/office/officeart/2005/8/layout/default#1"/>
    <dgm:cxn modelId="{61059DD1-49F1-4AE7-A52F-5EDB58F60F66}" type="presParOf" srcId="{2DB355C3-0286-436C-89C8-F2BFE949815B}" destId="{0062CA32-3413-497F-B242-04D50D05E30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FD733-57AC-49AF-A6A8-2F5CD2CA5EA5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7263CA81-80BA-4D6E-A4E9-AA31DB80D21B}">
      <dgm:prSet phldrT="[Text]"/>
      <dgm:spPr/>
      <dgm:t>
        <a:bodyPr/>
        <a:lstStyle/>
        <a:p>
          <a:r>
            <a:rPr lang="en-ZA" dirty="0" smtClean="0"/>
            <a:t>To facilitate regional economic economy and create employment opportunities directly and indirectly. </a:t>
          </a:r>
          <a:endParaRPr lang="en-ZA" dirty="0"/>
        </a:p>
      </dgm:t>
    </dgm:pt>
    <dgm:pt modelId="{ABD13749-BD48-4BF1-AEBF-556BBAE33816}" type="parTrans" cxnId="{6621D4C1-43B2-4833-86C7-CBE8123E2E3B}">
      <dgm:prSet/>
      <dgm:spPr/>
      <dgm:t>
        <a:bodyPr/>
        <a:lstStyle/>
        <a:p>
          <a:endParaRPr lang="en-ZA"/>
        </a:p>
      </dgm:t>
    </dgm:pt>
    <dgm:pt modelId="{C79E823C-7641-4241-B51C-923515F8C79A}" type="sibTrans" cxnId="{6621D4C1-43B2-4833-86C7-CBE8123E2E3B}">
      <dgm:prSet/>
      <dgm:spPr/>
      <dgm:t>
        <a:bodyPr/>
        <a:lstStyle/>
        <a:p>
          <a:endParaRPr lang="en-ZA"/>
        </a:p>
      </dgm:t>
    </dgm:pt>
    <dgm:pt modelId="{548AD29C-2FE1-44EE-9FEA-8E2F64E0BDFE}">
      <dgm:prSet/>
      <dgm:spPr/>
      <dgm:t>
        <a:bodyPr/>
        <a:lstStyle/>
        <a:p>
          <a:r>
            <a:rPr lang="en-ZA" dirty="0" smtClean="0"/>
            <a:t>To alleviate poverty and promote socio-economic development. </a:t>
          </a:r>
        </a:p>
      </dgm:t>
    </dgm:pt>
    <dgm:pt modelId="{F63928B8-D2F2-4EF1-8E08-465EEE9E6FC6}" type="parTrans" cxnId="{E0B92DBF-03F5-4A9F-806A-6B1D754E90BB}">
      <dgm:prSet/>
      <dgm:spPr/>
      <dgm:t>
        <a:bodyPr/>
        <a:lstStyle/>
        <a:p>
          <a:endParaRPr lang="en-ZA"/>
        </a:p>
      </dgm:t>
    </dgm:pt>
    <dgm:pt modelId="{C5D3B9D3-59F1-4881-B347-A17E47785D37}" type="sibTrans" cxnId="{E0B92DBF-03F5-4A9F-806A-6B1D754E90BB}">
      <dgm:prSet/>
      <dgm:spPr/>
      <dgm:t>
        <a:bodyPr/>
        <a:lstStyle/>
        <a:p>
          <a:endParaRPr lang="en-ZA"/>
        </a:p>
      </dgm:t>
    </dgm:pt>
    <dgm:pt modelId="{64B20D43-1E6C-42FB-8C73-FE366702B84C}">
      <dgm:prSet/>
      <dgm:spPr/>
      <dgm:t>
        <a:bodyPr/>
        <a:lstStyle/>
        <a:p>
          <a:r>
            <a:rPr lang="en-ZA" dirty="0" smtClean="0"/>
            <a:t>To create opportunities for youth and women empowerment. </a:t>
          </a:r>
        </a:p>
      </dgm:t>
    </dgm:pt>
    <dgm:pt modelId="{A3ABE495-479A-4A04-B999-245D6B29D9B7}" type="parTrans" cxnId="{D5F85E02-000D-48E2-B584-83A1999AB662}">
      <dgm:prSet/>
      <dgm:spPr/>
      <dgm:t>
        <a:bodyPr/>
        <a:lstStyle/>
        <a:p>
          <a:endParaRPr lang="en-ZA"/>
        </a:p>
      </dgm:t>
    </dgm:pt>
    <dgm:pt modelId="{9F972A34-966A-4CD6-9FF3-2960B9035255}" type="sibTrans" cxnId="{D5F85E02-000D-48E2-B584-83A1999AB662}">
      <dgm:prSet/>
      <dgm:spPr/>
      <dgm:t>
        <a:bodyPr/>
        <a:lstStyle/>
        <a:p>
          <a:endParaRPr lang="en-ZA"/>
        </a:p>
      </dgm:t>
    </dgm:pt>
    <dgm:pt modelId="{CD604605-C686-4171-A962-5614706AB3BE}">
      <dgm:prSet/>
      <dgm:spPr/>
      <dgm:t>
        <a:bodyPr/>
        <a:lstStyle/>
        <a:p>
          <a:r>
            <a:rPr lang="en-ZA" dirty="0" smtClean="0"/>
            <a:t>To support SMMEs and create opportunities for growth. </a:t>
          </a:r>
        </a:p>
      </dgm:t>
    </dgm:pt>
    <dgm:pt modelId="{E41F25D3-7B21-4993-9E07-DE44182E4E96}" type="parTrans" cxnId="{416791DC-8754-4E25-8C0B-BC9153EA7F2F}">
      <dgm:prSet/>
      <dgm:spPr/>
      <dgm:t>
        <a:bodyPr/>
        <a:lstStyle/>
        <a:p>
          <a:endParaRPr lang="en-ZA"/>
        </a:p>
      </dgm:t>
    </dgm:pt>
    <dgm:pt modelId="{CDA191EF-2138-4D91-B805-4D00570927A9}" type="sibTrans" cxnId="{416791DC-8754-4E25-8C0B-BC9153EA7F2F}">
      <dgm:prSet/>
      <dgm:spPr/>
      <dgm:t>
        <a:bodyPr/>
        <a:lstStyle/>
        <a:p>
          <a:endParaRPr lang="en-ZA"/>
        </a:p>
      </dgm:t>
    </dgm:pt>
    <dgm:pt modelId="{3F5A056C-5819-4DDD-B421-CB01806AD46F}">
      <dgm:prSet/>
      <dgm:spPr/>
      <dgm:t>
        <a:bodyPr/>
        <a:lstStyle/>
        <a:p>
          <a:r>
            <a:rPr lang="en-ZA" dirty="0" smtClean="0"/>
            <a:t>To provide direct strategic support to key economic sectors while promoting new economic sectors. </a:t>
          </a:r>
        </a:p>
      </dgm:t>
    </dgm:pt>
    <dgm:pt modelId="{AE8E17D2-944D-4FE6-8591-3A062FEDAA88}" type="parTrans" cxnId="{F5298141-2EBA-4FC8-B8C3-E2685C15EDE7}">
      <dgm:prSet/>
      <dgm:spPr/>
      <dgm:t>
        <a:bodyPr/>
        <a:lstStyle/>
        <a:p>
          <a:endParaRPr lang="en-ZA"/>
        </a:p>
      </dgm:t>
    </dgm:pt>
    <dgm:pt modelId="{E336981F-543D-42E8-9C69-D52635B60BDF}" type="sibTrans" cxnId="{F5298141-2EBA-4FC8-B8C3-E2685C15EDE7}">
      <dgm:prSet/>
      <dgm:spPr/>
      <dgm:t>
        <a:bodyPr/>
        <a:lstStyle/>
        <a:p>
          <a:endParaRPr lang="en-ZA"/>
        </a:p>
      </dgm:t>
    </dgm:pt>
    <dgm:pt modelId="{A12E9870-1FAF-4DDC-A3F9-6E0A3B651304}">
      <dgm:prSet/>
      <dgm:spPr/>
      <dgm:t>
        <a:bodyPr/>
        <a:lstStyle/>
        <a:p>
          <a:r>
            <a:rPr lang="en-ZA" dirty="0" smtClean="0"/>
            <a:t>To facilitate rural development. </a:t>
          </a:r>
        </a:p>
      </dgm:t>
    </dgm:pt>
    <dgm:pt modelId="{79CD2B6F-9091-4758-A8A5-5179381B9751}" type="parTrans" cxnId="{FA02CC60-20ED-42DF-BFE0-F3BBA64666A5}">
      <dgm:prSet/>
      <dgm:spPr/>
      <dgm:t>
        <a:bodyPr/>
        <a:lstStyle/>
        <a:p>
          <a:endParaRPr lang="en-ZA"/>
        </a:p>
      </dgm:t>
    </dgm:pt>
    <dgm:pt modelId="{DF75B521-E3F2-4549-9146-CDBD296A7B89}" type="sibTrans" cxnId="{FA02CC60-20ED-42DF-BFE0-F3BBA64666A5}">
      <dgm:prSet/>
      <dgm:spPr/>
      <dgm:t>
        <a:bodyPr/>
        <a:lstStyle/>
        <a:p>
          <a:endParaRPr lang="en-ZA"/>
        </a:p>
      </dgm:t>
    </dgm:pt>
    <dgm:pt modelId="{2C407350-EC09-427B-A153-9D9F17D5975C}">
      <dgm:prSet/>
      <dgm:spPr/>
      <dgm:t>
        <a:bodyPr/>
        <a:lstStyle/>
        <a:p>
          <a:r>
            <a:rPr lang="en-ZA" dirty="0" smtClean="0"/>
            <a:t>To address infrastructure backlogs and unlock latent economic development opportunities.  </a:t>
          </a:r>
        </a:p>
      </dgm:t>
    </dgm:pt>
    <dgm:pt modelId="{585A83E9-D06A-4BBA-8ED7-8C3D25DE76EF}" type="parTrans" cxnId="{C2151410-BBAB-4F20-B21A-B4DE3490025E}">
      <dgm:prSet/>
      <dgm:spPr/>
      <dgm:t>
        <a:bodyPr/>
        <a:lstStyle/>
        <a:p>
          <a:endParaRPr lang="en-ZA"/>
        </a:p>
      </dgm:t>
    </dgm:pt>
    <dgm:pt modelId="{D3B6EC17-0230-4CB4-A47B-B61AD7BA5A16}" type="sibTrans" cxnId="{C2151410-BBAB-4F20-B21A-B4DE3490025E}">
      <dgm:prSet/>
      <dgm:spPr/>
      <dgm:t>
        <a:bodyPr/>
        <a:lstStyle/>
        <a:p>
          <a:endParaRPr lang="en-ZA"/>
        </a:p>
      </dgm:t>
    </dgm:pt>
    <dgm:pt modelId="{34BC3F18-612B-4FDF-8112-D3CD9C12B987}" type="pres">
      <dgm:prSet presAssocID="{DA0FD733-57AC-49AF-A6A8-2F5CD2CA5E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867B86D-2F01-458E-8F53-835B8ED7142F}" type="pres">
      <dgm:prSet presAssocID="{7263CA81-80BA-4D6E-A4E9-AA31DB80D2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46F3A8-E08A-4888-8A76-3EB846E4D4D2}" type="pres">
      <dgm:prSet presAssocID="{C79E823C-7641-4241-B51C-923515F8C79A}" presName="sibTrans" presStyleCnt="0"/>
      <dgm:spPr/>
    </dgm:pt>
    <dgm:pt modelId="{FF2B1DC8-08A3-4452-A712-E43E34030C79}" type="pres">
      <dgm:prSet presAssocID="{548AD29C-2FE1-44EE-9FEA-8E2F64E0BD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160534-64DE-41F9-903F-645DEE3F18C0}" type="pres">
      <dgm:prSet presAssocID="{C5D3B9D3-59F1-4881-B347-A17E47785D37}" presName="sibTrans" presStyleCnt="0"/>
      <dgm:spPr/>
    </dgm:pt>
    <dgm:pt modelId="{30FC69FC-2DC5-4CA7-976A-2624EF70E116}" type="pres">
      <dgm:prSet presAssocID="{64B20D43-1E6C-42FB-8C73-FE366702B84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5EBC357-876A-4882-9676-8D19C4F00A12}" type="pres">
      <dgm:prSet presAssocID="{9F972A34-966A-4CD6-9FF3-2960B9035255}" presName="sibTrans" presStyleCnt="0"/>
      <dgm:spPr/>
    </dgm:pt>
    <dgm:pt modelId="{E82BA7C5-B3F8-425F-A602-8E5F015D088D}" type="pres">
      <dgm:prSet presAssocID="{CD604605-C686-4171-A962-5614706AB3B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C1D97A-A033-49F9-B02C-5946F2CCCCE8}" type="pres">
      <dgm:prSet presAssocID="{CDA191EF-2138-4D91-B805-4D00570927A9}" presName="sibTrans" presStyleCnt="0"/>
      <dgm:spPr/>
    </dgm:pt>
    <dgm:pt modelId="{39215FDF-CBE3-47C2-9753-0B35A6EAEE21}" type="pres">
      <dgm:prSet presAssocID="{3F5A056C-5819-4DDD-B421-CB01806AD4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870133-F7B8-45B8-B3E9-7FD958F9F8DA}" type="pres">
      <dgm:prSet presAssocID="{E336981F-543D-42E8-9C69-D52635B60BDF}" presName="sibTrans" presStyleCnt="0"/>
      <dgm:spPr/>
    </dgm:pt>
    <dgm:pt modelId="{0D39DEC2-2AB0-4FFC-BD46-D853839EC885}" type="pres">
      <dgm:prSet presAssocID="{A12E9870-1FAF-4DDC-A3F9-6E0A3B6513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9E96DC-5A9D-44C8-95E3-77C0A0DFE5C9}" type="pres">
      <dgm:prSet presAssocID="{DF75B521-E3F2-4549-9146-CDBD296A7B89}" presName="sibTrans" presStyleCnt="0"/>
      <dgm:spPr/>
    </dgm:pt>
    <dgm:pt modelId="{FB1BDAB3-4CA4-4E8B-90E6-E21C2C430C29}" type="pres">
      <dgm:prSet presAssocID="{2C407350-EC09-427B-A153-9D9F17D5975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791EB9A-F478-467A-B4EF-27F6CFD26D22}" type="presOf" srcId="{7263CA81-80BA-4D6E-A4E9-AA31DB80D21B}" destId="{3867B86D-2F01-458E-8F53-835B8ED7142F}" srcOrd="0" destOrd="0" presId="urn:microsoft.com/office/officeart/2005/8/layout/default#2"/>
    <dgm:cxn modelId="{D39136B8-F2AF-44AB-9E0A-F6FDAD60036E}" type="presOf" srcId="{DA0FD733-57AC-49AF-A6A8-2F5CD2CA5EA5}" destId="{34BC3F18-612B-4FDF-8112-D3CD9C12B987}" srcOrd="0" destOrd="0" presId="urn:microsoft.com/office/officeart/2005/8/layout/default#2"/>
    <dgm:cxn modelId="{D5F85E02-000D-48E2-B584-83A1999AB662}" srcId="{DA0FD733-57AC-49AF-A6A8-2F5CD2CA5EA5}" destId="{64B20D43-1E6C-42FB-8C73-FE366702B84C}" srcOrd="2" destOrd="0" parTransId="{A3ABE495-479A-4A04-B999-245D6B29D9B7}" sibTransId="{9F972A34-966A-4CD6-9FF3-2960B9035255}"/>
    <dgm:cxn modelId="{246A0A99-FBE0-4D40-8901-100357BA4BA6}" type="presOf" srcId="{2C407350-EC09-427B-A153-9D9F17D5975C}" destId="{FB1BDAB3-4CA4-4E8B-90E6-E21C2C430C29}" srcOrd="0" destOrd="0" presId="urn:microsoft.com/office/officeart/2005/8/layout/default#2"/>
    <dgm:cxn modelId="{C2151410-BBAB-4F20-B21A-B4DE3490025E}" srcId="{DA0FD733-57AC-49AF-A6A8-2F5CD2CA5EA5}" destId="{2C407350-EC09-427B-A153-9D9F17D5975C}" srcOrd="6" destOrd="0" parTransId="{585A83E9-D06A-4BBA-8ED7-8C3D25DE76EF}" sibTransId="{D3B6EC17-0230-4CB4-A47B-B61AD7BA5A16}"/>
    <dgm:cxn modelId="{FA02CC60-20ED-42DF-BFE0-F3BBA64666A5}" srcId="{DA0FD733-57AC-49AF-A6A8-2F5CD2CA5EA5}" destId="{A12E9870-1FAF-4DDC-A3F9-6E0A3B651304}" srcOrd="5" destOrd="0" parTransId="{79CD2B6F-9091-4758-A8A5-5179381B9751}" sibTransId="{DF75B521-E3F2-4549-9146-CDBD296A7B89}"/>
    <dgm:cxn modelId="{7854D1F3-27F4-4D56-A7EE-8D4D628E5DD2}" type="presOf" srcId="{548AD29C-2FE1-44EE-9FEA-8E2F64E0BDFE}" destId="{FF2B1DC8-08A3-4452-A712-E43E34030C79}" srcOrd="0" destOrd="0" presId="urn:microsoft.com/office/officeart/2005/8/layout/default#2"/>
    <dgm:cxn modelId="{314EE704-D94D-4D8B-9BAA-AFFAC6AA0F4B}" type="presOf" srcId="{3F5A056C-5819-4DDD-B421-CB01806AD46F}" destId="{39215FDF-CBE3-47C2-9753-0B35A6EAEE21}" srcOrd="0" destOrd="0" presId="urn:microsoft.com/office/officeart/2005/8/layout/default#2"/>
    <dgm:cxn modelId="{25C392D9-A7A8-4463-B5B7-B202ED75B2C8}" type="presOf" srcId="{CD604605-C686-4171-A962-5614706AB3BE}" destId="{E82BA7C5-B3F8-425F-A602-8E5F015D088D}" srcOrd="0" destOrd="0" presId="urn:microsoft.com/office/officeart/2005/8/layout/default#2"/>
    <dgm:cxn modelId="{6621D4C1-43B2-4833-86C7-CBE8123E2E3B}" srcId="{DA0FD733-57AC-49AF-A6A8-2F5CD2CA5EA5}" destId="{7263CA81-80BA-4D6E-A4E9-AA31DB80D21B}" srcOrd="0" destOrd="0" parTransId="{ABD13749-BD48-4BF1-AEBF-556BBAE33816}" sibTransId="{C79E823C-7641-4241-B51C-923515F8C79A}"/>
    <dgm:cxn modelId="{F5298141-2EBA-4FC8-B8C3-E2685C15EDE7}" srcId="{DA0FD733-57AC-49AF-A6A8-2F5CD2CA5EA5}" destId="{3F5A056C-5819-4DDD-B421-CB01806AD46F}" srcOrd="4" destOrd="0" parTransId="{AE8E17D2-944D-4FE6-8591-3A062FEDAA88}" sibTransId="{E336981F-543D-42E8-9C69-D52635B60BDF}"/>
    <dgm:cxn modelId="{D1A7C9C0-DF86-4589-AB24-6D397B2EA7BE}" type="presOf" srcId="{64B20D43-1E6C-42FB-8C73-FE366702B84C}" destId="{30FC69FC-2DC5-4CA7-976A-2624EF70E116}" srcOrd="0" destOrd="0" presId="urn:microsoft.com/office/officeart/2005/8/layout/default#2"/>
    <dgm:cxn modelId="{416791DC-8754-4E25-8C0B-BC9153EA7F2F}" srcId="{DA0FD733-57AC-49AF-A6A8-2F5CD2CA5EA5}" destId="{CD604605-C686-4171-A962-5614706AB3BE}" srcOrd="3" destOrd="0" parTransId="{E41F25D3-7B21-4993-9E07-DE44182E4E96}" sibTransId="{CDA191EF-2138-4D91-B805-4D00570927A9}"/>
    <dgm:cxn modelId="{903D9CE1-66ED-429E-8A46-E8AA29B8677D}" type="presOf" srcId="{A12E9870-1FAF-4DDC-A3F9-6E0A3B651304}" destId="{0D39DEC2-2AB0-4FFC-BD46-D853839EC885}" srcOrd="0" destOrd="0" presId="urn:microsoft.com/office/officeart/2005/8/layout/default#2"/>
    <dgm:cxn modelId="{E0B92DBF-03F5-4A9F-806A-6B1D754E90BB}" srcId="{DA0FD733-57AC-49AF-A6A8-2F5CD2CA5EA5}" destId="{548AD29C-2FE1-44EE-9FEA-8E2F64E0BDFE}" srcOrd="1" destOrd="0" parTransId="{F63928B8-D2F2-4EF1-8E08-465EEE9E6FC6}" sibTransId="{C5D3B9D3-59F1-4881-B347-A17E47785D37}"/>
    <dgm:cxn modelId="{1CF16F29-3066-403A-9C6F-86F24BB57C0F}" type="presParOf" srcId="{34BC3F18-612B-4FDF-8112-D3CD9C12B987}" destId="{3867B86D-2F01-458E-8F53-835B8ED7142F}" srcOrd="0" destOrd="0" presId="urn:microsoft.com/office/officeart/2005/8/layout/default#2"/>
    <dgm:cxn modelId="{1A15642F-42D0-4C6A-B994-240F90CDE331}" type="presParOf" srcId="{34BC3F18-612B-4FDF-8112-D3CD9C12B987}" destId="{5746F3A8-E08A-4888-8A76-3EB846E4D4D2}" srcOrd="1" destOrd="0" presId="urn:microsoft.com/office/officeart/2005/8/layout/default#2"/>
    <dgm:cxn modelId="{43BEDD4B-1996-42C3-BACA-ECE190D873B4}" type="presParOf" srcId="{34BC3F18-612B-4FDF-8112-D3CD9C12B987}" destId="{FF2B1DC8-08A3-4452-A712-E43E34030C79}" srcOrd="2" destOrd="0" presId="urn:microsoft.com/office/officeart/2005/8/layout/default#2"/>
    <dgm:cxn modelId="{4B3B521A-25E4-469C-8EA7-338867ACCD40}" type="presParOf" srcId="{34BC3F18-612B-4FDF-8112-D3CD9C12B987}" destId="{2B160534-64DE-41F9-903F-645DEE3F18C0}" srcOrd="3" destOrd="0" presId="urn:microsoft.com/office/officeart/2005/8/layout/default#2"/>
    <dgm:cxn modelId="{2B890D86-E76F-43D6-80A7-8D85302B6965}" type="presParOf" srcId="{34BC3F18-612B-4FDF-8112-D3CD9C12B987}" destId="{30FC69FC-2DC5-4CA7-976A-2624EF70E116}" srcOrd="4" destOrd="0" presId="urn:microsoft.com/office/officeart/2005/8/layout/default#2"/>
    <dgm:cxn modelId="{8AC85F7D-BDB3-4D06-98B2-FA9D665E50F9}" type="presParOf" srcId="{34BC3F18-612B-4FDF-8112-D3CD9C12B987}" destId="{A5EBC357-876A-4882-9676-8D19C4F00A12}" srcOrd="5" destOrd="0" presId="urn:microsoft.com/office/officeart/2005/8/layout/default#2"/>
    <dgm:cxn modelId="{0002947A-3705-4383-90B6-7932BFAB8E4F}" type="presParOf" srcId="{34BC3F18-612B-4FDF-8112-D3CD9C12B987}" destId="{E82BA7C5-B3F8-425F-A602-8E5F015D088D}" srcOrd="6" destOrd="0" presId="urn:microsoft.com/office/officeart/2005/8/layout/default#2"/>
    <dgm:cxn modelId="{FCAED1FD-610C-42A3-90EB-D88BD0176185}" type="presParOf" srcId="{34BC3F18-612B-4FDF-8112-D3CD9C12B987}" destId="{F2C1D97A-A033-49F9-B02C-5946F2CCCCE8}" srcOrd="7" destOrd="0" presId="urn:microsoft.com/office/officeart/2005/8/layout/default#2"/>
    <dgm:cxn modelId="{2A557219-A9E2-41F0-8FCB-44C826D3E7CE}" type="presParOf" srcId="{34BC3F18-612B-4FDF-8112-D3CD9C12B987}" destId="{39215FDF-CBE3-47C2-9753-0B35A6EAEE21}" srcOrd="8" destOrd="0" presId="urn:microsoft.com/office/officeart/2005/8/layout/default#2"/>
    <dgm:cxn modelId="{F3FAE459-448F-43AF-BF82-B147751C1923}" type="presParOf" srcId="{34BC3F18-612B-4FDF-8112-D3CD9C12B987}" destId="{7D870133-F7B8-45B8-B3E9-7FD958F9F8DA}" srcOrd="9" destOrd="0" presId="urn:microsoft.com/office/officeart/2005/8/layout/default#2"/>
    <dgm:cxn modelId="{A57E1764-75D5-4B4E-8C3D-D237D7C5C9EB}" type="presParOf" srcId="{34BC3F18-612B-4FDF-8112-D3CD9C12B987}" destId="{0D39DEC2-2AB0-4FFC-BD46-D853839EC885}" srcOrd="10" destOrd="0" presId="urn:microsoft.com/office/officeart/2005/8/layout/default#2"/>
    <dgm:cxn modelId="{E2E9723B-3E26-4318-B902-EE072B335F7C}" type="presParOf" srcId="{34BC3F18-612B-4FDF-8112-D3CD9C12B987}" destId="{E59E96DC-5A9D-44C8-95E3-77C0A0DFE5C9}" srcOrd="11" destOrd="0" presId="urn:microsoft.com/office/officeart/2005/8/layout/default#2"/>
    <dgm:cxn modelId="{94232BD1-F9B5-4DE4-8417-F1C05235856A}" type="presParOf" srcId="{34BC3F18-612B-4FDF-8112-D3CD9C12B987}" destId="{FB1BDAB3-4CA4-4E8B-90E6-E21C2C430C29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C9343-B863-4FF8-A68D-8F7493065CA4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6159B9CB-5E11-4ABA-A764-2B97D7D8117C}">
      <dgm:prSet phldrT="[Text]" custT="1"/>
      <dgm:spPr/>
      <dgm:t>
        <a:bodyPr/>
        <a:lstStyle/>
        <a:p>
          <a:r>
            <a:rPr lang="en-ZA" sz="1800"/>
            <a:t>1. Mobilisation and Optimal Use of Public Resources </a:t>
          </a:r>
        </a:p>
      </dgm:t>
    </dgm:pt>
    <dgm:pt modelId="{2CF88F5C-E717-4093-A890-5FF601CCA3D0}" type="parTrans" cxnId="{CF94D825-BB19-4149-BDBF-539737DB55FC}">
      <dgm:prSet/>
      <dgm:spPr/>
      <dgm:t>
        <a:bodyPr/>
        <a:lstStyle/>
        <a:p>
          <a:endParaRPr lang="en-ZA" sz="2800"/>
        </a:p>
      </dgm:t>
    </dgm:pt>
    <dgm:pt modelId="{CEF62D26-D602-4541-848C-287A1A5C508A}" type="sibTrans" cxnId="{CF94D825-BB19-4149-BDBF-539737DB55FC}">
      <dgm:prSet/>
      <dgm:spPr/>
      <dgm:t>
        <a:bodyPr/>
        <a:lstStyle/>
        <a:p>
          <a:endParaRPr lang="en-ZA" sz="2800"/>
        </a:p>
      </dgm:t>
    </dgm:pt>
    <dgm:pt modelId="{B8827F80-4BFE-4604-84C2-12450F7D62D7}">
      <dgm:prSet phldrT="[Text]" custT="1"/>
      <dgm:spPr/>
      <dgm:t>
        <a:bodyPr/>
        <a:lstStyle/>
        <a:p>
          <a:r>
            <a:rPr lang="en-ZA" sz="1800"/>
            <a:t>4. LED Governance and Regulation </a:t>
          </a:r>
        </a:p>
      </dgm:t>
    </dgm:pt>
    <dgm:pt modelId="{7A5A5A6E-2DD7-46EE-8A77-6E54917CFEEC}" type="parTrans" cxnId="{67E3272F-9533-46EB-A7AB-20DAC97849E3}">
      <dgm:prSet/>
      <dgm:spPr/>
      <dgm:t>
        <a:bodyPr/>
        <a:lstStyle/>
        <a:p>
          <a:endParaRPr lang="en-ZA" sz="2800"/>
        </a:p>
      </dgm:t>
    </dgm:pt>
    <dgm:pt modelId="{B7E2FA62-F61B-4053-A404-C42FAF8A4F12}" type="sibTrans" cxnId="{67E3272F-9533-46EB-A7AB-20DAC97849E3}">
      <dgm:prSet/>
      <dgm:spPr/>
      <dgm:t>
        <a:bodyPr/>
        <a:lstStyle/>
        <a:p>
          <a:endParaRPr lang="en-ZA" sz="2800"/>
        </a:p>
      </dgm:t>
    </dgm:pt>
    <dgm:pt modelId="{3B116314-87FD-415C-A5EE-5E9144E5D856}">
      <dgm:prSet phldrT="[Text]" custT="1"/>
      <dgm:spPr/>
      <dgm:t>
        <a:bodyPr/>
        <a:lstStyle/>
        <a:p>
          <a:r>
            <a:rPr lang="en-ZA" sz="1800"/>
            <a:t>3. Strategic Support to Key Economic Sectors</a:t>
          </a:r>
        </a:p>
      </dgm:t>
    </dgm:pt>
    <dgm:pt modelId="{163EF72E-AD9C-4D0A-A5C2-48508CA9E9D6}" type="parTrans" cxnId="{668A49A4-47B9-48D0-894B-D2CAE53B83C1}">
      <dgm:prSet/>
      <dgm:spPr/>
      <dgm:t>
        <a:bodyPr/>
        <a:lstStyle/>
        <a:p>
          <a:endParaRPr lang="en-ZA" sz="2800"/>
        </a:p>
      </dgm:t>
    </dgm:pt>
    <dgm:pt modelId="{E8CD4B66-6338-4DCD-90D4-10640ACC4DC7}" type="sibTrans" cxnId="{668A49A4-47B9-48D0-894B-D2CAE53B83C1}">
      <dgm:prSet/>
      <dgm:spPr/>
      <dgm:t>
        <a:bodyPr/>
        <a:lstStyle/>
        <a:p>
          <a:endParaRPr lang="en-ZA" sz="2800"/>
        </a:p>
      </dgm:t>
    </dgm:pt>
    <dgm:pt modelId="{20955129-C863-4567-AD72-9A77C14965B0}">
      <dgm:prSet phldrT="[Text]" custT="1"/>
      <dgm:spPr/>
      <dgm:t>
        <a:bodyPr/>
        <a:lstStyle/>
        <a:p>
          <a:r>
            <a:rPr lang="en-ZA" sz="1800"/>
            <a:t>5. SMME Development &amp; support</a:t>
          </a:r>
        </a:p>
      </dgm:t>
    </dgm:pt>
    <dgm:pt modelId="{B32D54A6-4184-4BDE-BC10-D90A92A1851D}" type="parTrans" cxnId="{FFAAE74D-3309-47A9-999D-D40656E7F85F}">
      <dgm:prSet/>
      <dgm:spPr/>
      <dgm:t>
        <a:bodyPr/>
        <a:lstStyle/>
        <a:p>
          <a:endParaRPr lang="en-ZA" sz="2800"/>
        </a:p>
      </dgm:t>
    </dgm:pt>
    <dgm:pt modelId="{EAC86D1E-FC23-4C5E-AE52-DEA8FAD0C146}" type="sibTrans" cxnId="{FFAAE74D-3309-47A9-999D-D40656E7F85F}">
      <dgm:prSet/>
      <dgm:spPr/>
      <dgm:t>
        <a:bodyPr/>
        <a:lstStyle/>
        <a:p>
          <a:endParaRPr lang="en-ZA" sz="2800"/>
        </a:p>
      </dgm:t>
    </dgm:pt>
    <dgm:pt modelId="{5740AE28-B893-4EB6-A56F-CD4570AC1552}">
      <dgm:prSet phldrT="[Text]" custT="1"/>
      <dgm:spPr/>
      <dgm:t>
        <a:bodyPr/>
        <a:lstStyle/>
        <a:p>
          <a:r>
            <a:rPr lang="en-ZA" sz="1800" dirty="0"/>
            <a:t>2. Infrastructure Development </a:t>
          </a:r>
        </a:p>
      </dgm:t>
    </dgm:pt>
    <dgm:pt modelId="{01A5CB3F-42EF-4348-B596-3C6BEC6B4CCE}" type="parTrans" cxnId="{D874AA30-BEC6-4E4D-B750-392C410C77BA}">
      <dgm:prSet/>
      <dgm:spPr/>
      <dgm:t>
        <a:bodyPr/>
        <a:lstStyle/>
        <a:p>
          <a:endParaRPr lang="en-ZA" sz="2800"/>
        </a:p>
      </dgm:t>
    </dgm:pt>
    <dgm:pt modelId="{8BF24626-F82B-4618-9E53-63A278BBEB66}" type="sibTrans" cxnId="{D874AA30-BEC6-4E4D-B750-392C410C77BA}">
      <dgm:prSet/>
      <dgm:spPr/>
      <dgm:t>
        <a:bodyPr/>
        <a:lstStyle/>
        <a:p>
          <a:endParaRPr lang="en-ZA" sz="2800"/>
        </a:p>
      </dgm:t>
    </dgm:pt>
    <dgm:pt modelId="{F8FEB4B9-4190-47C3-B110-31690ABD0AFF}" type="pres">
      <dgm:prSet presAssocID="{977C9343-B863-4FF8-A68D-8F7493065C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5BDC7D7-0210-46E5-A76B-780FEF15314E}" type="pres">
      <dgm:prSet presAssocID="{977C9343-B863-4FF8-A68D-8F7493065CA4}" presName="matrix" presStyleCnt="0"/>
      <dgm:spPr/>
      <dgm:t>
        <a:bodyPr/>
        <a:lstStyle/>
        <a:p>
          <a:endParaRPr lang="en-ZA"/>
        </a:p>
      </dgm:t>
    </dgm:pt>
    <dgm:pt modelId="{F9C10CD6-4244-44B4-A9F5-C344CF37554B}" type="pres">
      <dgm:prSet presAssocID="{977C9343-B863-4FF8-A68D-8F7493065CA4}" presName="tile1" presStyleLbl="node1" presStyleIdx="0" presStyleCnt="4"/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76DFC5FA-DFDE-4B02-869F-78E06D243494}" type="pres">
      <dgm:prSet presAssocID="{977C9343-B863-4FF8-A68D-8F7493065CA4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73D87E49-D6B5-40AD-ACCE-53A8A85805FB}" type="pres">
      <dgm:prSet presAssocID="{977C9343-B863-4FF8-A68D-8F7493065CA4}" presName="tile2" presStyleLbl="node1" presStyleIdx="1" presStyleCnt="4"/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A287C8D-6318-4225-BDCF-E46112FC188C}" type="pres">
      <dgm:prSet presAssocID="{977C9343-B863-4FF8-A68D-8F7493065CA4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79C58D43-3E74-4E94-8F52-121419FCB00F}" type="pres">
      <dgm:prSet presAssocID="{977C9343-B863-4FF8-A68D-8F7493065CA4}" presName="tile3" presStyleLbl="node1" presStyleIdx="2" presStyleCnt="4"/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215B202-6531-4E57-A876-1009CB5D11AE}" type="pres">
      <dgm:prSet presAssocID="{977C9343-B863-4FF8-A68D-8F7493065CA4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63267EF-9B7F-48D8-BE06-07ACB6B8766E}" type="pres">
      <dgm:prSet presAssocID="{977C9343-B863-4FF8-A68D-8F7493065CA4}" presName="tile4" presStyleLbl="node1" presStyleIdx="3" presStyleCnt="4"/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9523EE3B-D499-45C0-B317-1873B020F518}" type="pres">
      <dgm:prSet presAssocID="{977C9343-B863-4FF8-A68D-8F7493065CA4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779FEB2-1658-47DE-A01C-C0B9EE9D2168}" type="pres">
      <dgm:prSet presAssocID="{977C9343-B863-4FF8-A68D-8F7493065CA4}" presName="centerTile" presStyleLbl="fgShp" presStyleIdx="0" presStyleCnt="1" custScaleX="138462" custScaleY="155465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</dgm:ptLst>
  <dgm:cxnLst>
    <dgm:cxn modelId="{6E79BA94-2914-4C3C-BB95-6AE6400C0AF2}" type="presOf" srcId="{3B116314-87FD-415C-A5EE-5E9144E5D856}" destId="{73D87E49-D6B5-40AD-ACCE-53A8A85805FB}" srcOrd="0" destOrd="0" presId="urn:microsoft.com/office/officeart/2005/8/layout/matrix1"/>
    <dgm:cxn modelId="{4B3C9652-B8FA-4568-A98C-8BC69B561FF9}" type="presOf" srcId="{3B116314-87FD-415C-A5EE-5E9144E5D856}" destId="{5A287C8D-6318-4225-BDCF-E46112FC188C}" srcOrd="1" destOrd="0" presId="urn:microsoft.com/office/officeart/2005/8/layout/matrix1"/>
    <dgm:cxn modelId="{EAF2A3F5-83A8-4ECB-B671-E40B796415A7}" type="presOf" srcId="{B8827F80-4BFE-4604-84C2-12450F7D62D7}" destId="{76DFC5FA-DFDE-4B02-869F-78E06D243494}" srcOrd="1" destOrd="0" presId="urn:microsoft.com/office/officeart/2005/8/layout/matrix1"/>
    <dgm:cxn modelId="{B74B1D23-C455-4CB8-B245-E4D01D379968}" type="presOf" srcId="{5740AE28-B893-4EB6-A56F-CD4570AC1552}" destId="{B63267EF-9B7F-48D8-BE06-07ACB6B8766E}" srcOrd="0" destOrd="0" presId="urn:microsoft.com/office/officeart/2005/8/layout/matrix1"/>
    <dgm:cxn modelId="{D874AA30-BEC6-4E4D-B750-392C410C77BA}" srcId="{6159B9CB-5E11-4ABA-A764-2B97D7D8117C}" destId="{5740AE28-B893-4EB6-A56F-CD4570AC1552}" srcOrd="3" destOrd="0" parTransId="{01A5CB3F-42EF-4348-B596-3C6BEC6B4CCE}" sibTransId="{8BF24626-F82B-4618-9E53-63A278BBEB66}"/>
    <dgm:cxn modelId="{9D54015B-E379-4A22-BE54-297853FAC02C}" type="presOf" srcId="{B8827F80-4BFE-4604-84C2-12450F7D62D7}" destId="{F9C10CD6-4244-44B4-A9F5-C344CF37554B}" srcOrd="0" destOrd="0" presId="urn:microsoft.com/office/officeart/2005/8/layout/matrix1"/>
    <dgm:cxn modelId="{67E3272F-9533-46EB-A7AB-20DAC97849E3}" srcId="{6159B9CB-5E11-4ABA-A764-2B97D7D8117C}" destId="{B8827F80-4BFE-4604-84C2-12450F7D62D7}" srcOrd="0" destOrd="0" parTransId="{7A5A5A6E-2DD7-46EE-8A77-6E54917CFEEC}" sibTransId="{B7E2FA62-F61B-4053-A404-C42FAF8A4F12}"/>
    <dgm:cxn modelId="{C7CE211D-3145-4D85-81DF-E70C8E922F22}" type="presOf" srcId="{20955129-C863-4567-AD72-9A77C14965B0}" destId="{0215B202-6531-4E57-A876-1009CB5D11AE}" srcOrd="1" destOrd="0" presId="urn:microsoft.com/office/officeart/2005/8/layout/matrix1"/>
    <dgm:cxn modelId="{FFAAE74D-3309-47A9-999D-D40656E7F85F}" srcId="{6159B9CB-5E11-4ABA-A764-2B97D7D8117C}" destId="{20955129-C863-4567-AD72-9A77C14965B0}" srcOrd="2" destOrd="0" parTransId="{B32D54A6-4184-4BDE-BC10-D90A92A1851D}" sibTransId="{EAC86D1E-FC23-4C5E-AE52-DEA8FAD0C146}"/>
    <dgm:cxn modelId="{668A49A4-47B9-48D0-894B-D2CAE53B83C1}" srcId="{6159B9CB-5E11-4ABA-A764-2B97D7D8117C}" destId="{3B116314-87FD-415C-A5EE-5E9144E5D856}" srcOrd="1" destOrd="0" parTransId="{163EF72E-AD9C-4D0A-A5C2-48508CA9E9D6}" sibTransId="{E8CD4B66-6338-4DCD-90D4-10640ACC4DC7}"/>
    <dgm:cxn modelId="{D393A080-E9F8-4CB4-84A5-93AB8F36DD35}" type="presOf" srcId="{5740AE28-B893-4EB6-A56F-CD4570AC1552}" destId="{9523EE3B-D499-45C0-B317-1873B020F518}" srcOrd="1" destOrd="0" presId="urn:microsoft.com/office/officeart/2005/8/layout/matrix1"/>
    <dgm:cxn modelId="{E3AD59CB-1A23-43A6-BFD2-3C95A4465E8F}" type="presOf" srcId="{977C9343-B863-4FF8-A68D-8F7493065CA4}" destId="{F8FEB4B9-4190-47C3-B110-31690ABD0AFF}" srcOrd="0" destOrd="0" presId="urn:microsoft.com/office/officeart/2005/8/layout/matrix1"/>
    <dgm:cxn modelId="{69C99014-590F-42F6-B4FA-6DAEBB47849A}" type="presOf" srcId="{6159B9CB-5E11-4ABA-A764-2B97D7D8117C}" destId="{D779FEB2-1658-47DE-A01C-C0B9EE9D2168}" srcOrd="0" destOrd="0" presId="urn:microsoft.com/office/officeart/2005/8/layout/matrix1"/>
    <dgm:cxn modelId="{90394154-2A4B-4B63-B08A-9FED363BD010}" type="presOf" srcId="{20955129-C863-4567-AD72-9A77C14965B0}" destId="{79C58D43-3E74-4E94-8F52-121419FCB00F}" srcOrd="0" destOrd="0" presId="urn:microsoft.com/office/officeart/2005/8/layout/matrix1"/>
    <dgm:cxn modelId="{CF94D825-BB19-4149-BDBF-539737DB55FC}" srcId="{977C9343-B863-4FF8-A68D-8F7493065CA4}" destId="{6159B9CB-5E11-4ABA-A764-2B97D7D8117C}" srcOrd="0" destOrd="0" parTransId="{2CF88F5C-E717-4093-A890-5FF601CCA3D0}" sibTransId="{CEF62D26-D602-4541-848C-287A1A5C508A}"/>
    <dgm:cxn modelId="{955EC64D-FC8E-4B48-B3AA-04EC72BC83B9}" type="presParOf" srcId="{F8FEB4B9-4190-47C3-B110-31690ABD0AFF}" destId="{15BDC7D7-0210-46E5-A76B-780FEF15314E}" srcOrd="0" destOrd="0" presId="urn:microsoft.com/office/officeart/2005/8/layout/matrix1"/>
    <dgm:cxn modelId="{1E133F95-A608-4530-8A02-8C98EBE537CF}" type="presParOf" srcId="{15BDC7D7-0210-46E5-A76B-780FEF15314E}" destId="{F9C10CD6-4244-44B4-A9F5-C344CF37554B}" srcOrd="0" destOrd="0" presId="urn:microsoft.com/office/officeart/2005/8/layout/matrix1"/>
    <dgm:cxn modelId="{24823273-8FED-4611-937B-4C09799771ED}" type="presParOf" srcId="{15BDC7D7-0210-46E5-A76B-780FEF15314E}" destId="{76DFC5FA-DFDE-4B02-869F-78E06D243494}" srcOrd="1" destOrd="0" presId="urn:microsoft.com/office/officeart/2005/8/layout/matrix1"/>
    <dgm:cxn modelId="{434DDF22-D61E-4C25-A50F-0E0AB2E71D1A}" type="presParOf" srcId="{15BDC7D7-0210-46E5-A76B-780FEF15314E}" destId="{73D87E49-D6B5-40AD-ACCE-53A8A85805FB}" srcOrd="2" destOrd="0" presId="urn:microsoft.com/office/officeart/2005/8/layout/matrix1"/>
    <dgm:cxn modelId="{ACB8CAE6-D6A5-4C96-9640-CD68DF4E1DCC}" type="presParOf" srcId="{15BDC7D7-0210-46E5-A76B-780FEF15314E}" destId="{5A287C8D-6318-4225-BDCF-E46112FC188C}" srcOrd="3" destOrd="0" presId="urn:microsoft.com/office/officeart/2005/8/layout/matrix1"/>
    <dgm:cxn modelId="{FCD529CF-3A00-4F62-BAB2-39D7F2214ED1}" type="presParOf" srcId="{15BDC7D7-0210-46E5-A76B-780FEF15314E}" destId="{79C58D43-3E74-4E94-8F52-121419FCB00F}" srcOrd="4" destOrd="0" presId="urn:microsoft.com/office/officeart/2005/8/layout/matrix1"/>
    <dgm:cxn modelId="{480768DD-2E24-485B-9068-0B4E7C2E9619}" type="presParOf" srcId="{15BDC7D7-0210-46E5-A76B-780FEF15314E}" destId="{0215B202-6531-4E57-A876-1009CB5D11AE}" srcOrd="5" destOrd="0" presId="urn:microsoft.com/office/officeart/2005/8/layout/matrix1"/>
    <dgm:cxn modelId="{E5BD7931-0484-4E04-91AD-8769B3A83016}" type="presParOf" srcId="{15BDC7D7-0210-46E5-A76B-780FEF15314E}" destId="{B63267EF-9B7F-48D8-BE06-07ACB6B8766E}" srcOrd="6" destOrd="0" presId="urn:microsoft.com/office/officeart/2005/8/layout/matrix1"/>
    <dgm:cxn modelId="{D7041033-1A5E-4997-A5B5-515163352A55}" type="presParOf" srcId="{15BDC7D7-0210-46E5-A76B-780FEF15314E}" destId="{9523EE3B-D499-45C0-B317-1873B020F518}" srcOrd="7" destOrd="0" presId="urn:microsoft.com/office/officeart/2005/8/layout/matrix1"/>
    <dgm:cxn modelId="{D9D03788-D6EA-46E9-90F1-269A4F819730}" type="presParOf" srcId="{F8FEB4B9-4190-47C3-B110-31690ABD0AFF}" destId="{D779FEB2-1658-47DE-A01C-C0B9EE9D216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96F7-8069-4B81-AB4F-44B35661A22F}">
      <dsp:nvSpPr>
        <dsp:cNvPr id="0" name=""/>
        <dsp:cNvSpPr/>
      </dsp:nvSpPr>
      <dsp:spPr>
        <a:xfrm>
          <a:off x="2831" y="231478"/>
          <a:ext cx="2760427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>
              <a:solidFill>
                <a:schemeClr val="bg1"/>
              </a:solidFill>
            </a:rPr>
            <a:t>National</a:t>
          </a:r>
          <a:endParaRPr lang="en-ZA" sz="1700" kern="1200" dirty="0">
            <a:solidFill>
              <a:schemeClr val="bg1"/>
            </a:solidFill>
          </a:endParaRPr>
        </a:p>
      </dsp:txBody>
      <dsp:txXfrm>
        <a:off x="2831" y="231478"/>
        <a:ext cx="2760427" cy="489600"/>
      </dsp:txXfrm>
    </dsp:sp>
    <dsp:sp modelId="{FBA08EBD-3BD4-4E39-A812-33AD69606AB4}">
      <dsp:nvSpPr>
        <dsp:cNvPr id="0" name=""/>
        <dsp:cNvSpPr/>
      </dsp:nvSpPr>
      <dsp:spPr>
        <a:xfrm>
          <a:off x="2831" y="721078"/>
          <a:ext cx="2760427" cy="30798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New Growth Path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National Development Plan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Industry Policy Action Plan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National Tourism Sector Strategy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Comprehensive Rural Development Programme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2006 National Framework for Local Economic Development </a:t>
          </a:r>
          <a:endParaRPr lang="en-ZA" sz="1700" kern="1200" dirty="0"/>
        </a:p>
      </dsp:txBody>
      <dsp:txXfrm>
        <a:off x="2831" y="721078"/>
        <a:ext cx="2760427" cy="3079890"/>
      </dsp:txXfrm>
    </dsp:sp>
    <dsp:sp modelId="{1E6C426E-2CB4-4D1A-8A04-F3E805F7566A}">
      <dsp:nvSpPr>
        <dsp:cNvPr id="0" name=""/>
        <dsp:cNvSpPr/>
      </dsp:nvSpPr>
      <dsp:spPr>
        <a:xfrm>
          <a:off x="3149717" y="231478"/>
          <a:ext cx="2760427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>
              <a:solidFill>
                <a:schemeClr val="bg1"/>
              </a:solidFill>
            </a:rPr>
            <a:t>Provincial</a:t>
          </a:r>
          <a:endParaRPr lang="en-ZA" sz="1700" kern="1200" dirty="0">
            <a:solidFill>
              <a:schemeClr val="bg1"/>
            </a:solidFill>
          </a:endParaRPr>
        </a:p>
      </dsp:txBody>
      <dsp:txXfrm>
        <a:off x="3149717" y="231478"/>
        <a:ext cx="2760427" cy="489600"/>
      </dsp:txXfrm>
    </dsp:sp>
    <dsp:sp modelId="{66A685E0-0D11-485E-9C86-78D275B06798}">
      <dsp:nvSpPr>
        <dsp:cNvPr id="0" name=""/>
        <dsp:cNvSpPr/>
      </dsp:nvSpPr>
      <dsp:spPr>
        <a:xfrm>
          <a:off x="3149717" y="721078"/>
          <a:ext cx="2760427" cy="30798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EC Growth &amp; Development Plan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Provincial Spatial Development Plan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Eastern Cape Rural Development Strategy 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EC Provincial Industrial Development Strategy </a:t>
          </a:r>
          <a:endParaRPr lang="en-ZA" sz="1700" kern="1200" dirty="0"/>
        </a:p>
      </dsp:txBody>
      <dsp:txXfrm>
        <a:off x="3149717" y="721078"/>
        <a:ext cx="2760427" cy="3079890"/>
      </dsp:txXfrm>
    </dsp:sp>
    <dsp:sp modelId="{663A8200-FF5F-4E42-8C3E-6B7FE68BD6E5}">
      <dsp:nvSpPr>
        <dsp:cNvPr id="0" name=""/>
        <dsp:cNvSpPr/>
      </dsp:nvSpPr>
      <dsp:spPr>
        <a:xfrm>
          <a:off x="6296604" y="231478"/>
          <a:ext cx="2760427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>
              <a:solidFill>
                <a:schemeClr val="bg1"/>
              </a:solidFill>
            </a:rPr>
            <a:t>Local</a:t>
          </a:r>
          <a:endParaRPr lang="en-ZA" sz="1700" kern="1200" dirty="0">
            <a:solidFill>
              <a:schemeClr val="bg1"/>
            </a:solidFill>
          </a:endParaRPr>
        </a:p>
      </dsp:txBody>
      <dsp:txXfrm>
        <a:off x="6296604" y="231478"/>
        <a:ext cx="2760427" cy="489600"/>
      </dsp:txXfrm>
    </dsp:sp>
    <dsp:sp modelId="{A2E6DEF7-1EC7-43F7-B490-BA45D62F738B}">
      <dsp:nvSpPr>
        <dsp:cNvPr id="0" name=""/>
        <dsp:cNvSpPr/>
      </dsp:nvSpPr>
      <dsp:spPr>
        <a:xfrm>
          <a:off x="6296604" y="721078"/>
          <a:ext cx="2760427" cy="30798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ANDM District Growth and Development Summit 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ANDM IDP, SDF, ABP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Matatiele IDP, SDF, LED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Umzimvubu IDP, LED, SDF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Mbizana IDP, LED, SED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Ntabankulu IDP, LED, SDF</a:t>
          </a:r>
          <a:endParaRPr lang="en-ZA" sz="1700" kern="1200" dirty="0"/>
        </a:p>
      </dsp:txBody>
      <dsp:txXfrm>
        <a:off x="6296604" y="721078"/>
        <a:ext cx="2760427" cy="3079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758F7-F46E-482F-9CDB-3DEC01E63A32}">
      <dsp:nvSpPr>
        <dsp:cNvPr id="0" name=""/>
        <dsp:cNvSpPr/>
      </dsp:nvSpPr>
      <dsp:spPr>
        <a:xfrm rot="16200000">
          <a:off x="87400" y="-152440"/>
          <a:ext cx="4622732" cy="47975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     GOVERNANCE AND ADMINISTRATION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Portfolio Committee for LED : sub-committee of council (delegated powers,-drives implementation of LED )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LED forums –requires resuscitation in all LM 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District Support Team -regional officials involved in LED interact with private sector 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/>
            <a:t>LED capacity: </a:t>
          </a:r>
          <a:r>
            <a:rPr lang="en-US" sz="1800" kern="1200" dirty="0" smtClean="0"/>
            <a:t>LED function - within Development Planning and Economic Development Directorate of ANDM</a:t>
          </a:r>
          <a:endParaRPr lang="en-Z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Challenges -attraction and retention of staff</a:t>
          </a:r>
          <a:endParaRPr lang="en-ZA" sz="1800" kern="1200" dirty="0"/>
        </a:p>
      </dsp:txBody>
      <dsp:txXfrm rot="5400000">
        <a:off x="-1" y="-65040"/>
        <a:ext cx="4797533" cy="3467049"/>
      </dsp:txXfrm>
    </dsp:sp>
    <dsp:sp modelId="{C80F8CF2-9A1C-499A-8823-745945DFD5E3}">
      <dsp:nvSpPr>
        <dsp:cNvPr id="0" name=""/>
        <dsp:cNvSpPr/>
      </dsp:nvSpPr>
      <dsp:spPr>
        <a:xfrm>
          <a:off x="4797533" y="-54209"/>
          <a:ext cx="4797533" cy="460107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SYSTEMS AND PROCEDURES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By-laws: dealing with range of issues based on allocated powers &amp; functions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Supply chain Management (promote and support local business)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0" kern="1200" dirty="0" smtClean="0"/>
            <a:t>Monitoring and Evaluation: </a:t>
          </a:r>
          <a:r>
            <a:rPr lang="en-US" sz="1800" kern="1200" dirty="0" smtClean="0"/>
            <a:t>Performance Management System </a:t>
          </a:r>
          <a:endParaRPr lang="en-ZA" sz="1800" b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tools and systems for monitoring project implementation and evaluating  impact</a:t>
          </a:r>
          <a:endParaRPr lang="en-ZA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0" kern="1200" dirty="0" smtClean="0"/>
            <a:t>Economic Intelligence: </a:t>
          </a:r>
          <a:r>
            <a:rPr lang="en-US" sz="1800" kern="1200" dirty="0" smtClean="0"/>
            <a:t>collection &amp; maintenance of economic data can provide important information on district</a:t>
          </a:r>
          <a:endParaRPr lang="en-ZA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0" kern="1200" dirty="0"/>
        </a:p>
      </dsp:txBody>
      <dsp:txXfrm>
        <a:off x="4797533" y="-54209"/>
        <a:ext cx="4797533" cy="3450803"/>
      </dsp:txXfrm>
    </dsp:sp>
    <dsp:sp modelId="{9311C63C-B7E9-4546-B3D6-F3FB2CD41E0F}">
      <dsp:nvSpPr>
        <dsp:cNvPr id="0" name=""/>
        <dsp:cNvSpPr/>
      </dsp:nvSpPr>
      <dsp:spPr>
        <a:xfrm rot="10800000">
          <a:off x="0" y="4427610"/>
          <a:ext cx="4797533" cy="20461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LED SUPPORT AGENCIES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Alfred Nzo Development Agency 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0" kern="1200" dirty="0" smtClean="0"/>
            <a:t>District Municipality SEDA</a:t>
          </a:r>
          <a:endParaRPr lang="en-ZA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OTHER: </a:t>
          </a:r>
          <a:r>
            <a:rPr lang="en-US" sz="1800" kern="1200" dirty="0" smtClean="0"/>
            <a:t>Ithala Bank, Land Bank , Development Bank, ECDC etc.</a:t>
          </a:r>
          <a:endParaRPr lang="en-ZA" sz="1800" b="1" kern="1200" dirty="0"/>
        </a:p>
      </dsp:txBody>
      <dsp:txXfrm rot="10800000">
        <a:off x="0" y="4939146"/>
        <a:ext cx="4797533" cy="1534606"/>
      </dsp:txXfrm>
    </dsp:sp>
    <dsp:sp modelId="{7413C889-EF5D-4791-AE2A-E952C3824C43}">
      <dsp:nvSpPr>
        <dsp:cNvPr id="0" name=""/>
        <dsp:cNvSpPr/>
      </dsp:nvSpPr>
      <dsp:spPr>
        <a:xfrm rot="5400000">
          <a:off x="6173228" y="3051915"/>
          <a:ext cx="2046141" cy="47975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0"/>
            </a:lnSpc>
            <a:spcBef>
              <a:spcPct val="0"/>
            </a:spcBef>
            <a:spcAft>
              <a:spcPts val="300"/>
            </a:spcAft>
          </a:pPr>
          <a:r>
            <a:rPr lang="en-ZA" sz="1800" b="1" kern="1200" dirty="0" smtClean="0"/>
            <a:t>GOVERNMENT SUPPORT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DEDEAT-focus - agricultural value chain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DRDAR- poverty alleviation</a:t>
          </a:r>
          <a:r>
            <a:rPr lang="en-GB" sz="1800" kern="1200" dirty="0" smtClean="0"/>
            <a:t> 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Department of Agriculture and Forestry -emerging farmer support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/>
            <a:t>SEDA, DTI etc.</a:t>
          </a:r>
          <a:endParaRPr lang="en-ZA" sz="1800" kern="1200" dirty="0"/>
        </a:p>
      </dsp:txBody>
      <dsp:txXfrm rot="-5400000">
        <a:off x="4797533" y="4939145"/>
        <a:ext cx="4797533" cy="1534606"/>
      </dsp:txXfrm>
    </dsp:sp>
    <dsp:sp modelId="{1C294309-970C-4464-A610-D62691BB3747}">
      <dsp:nvSpPr>
        <dsp:cNvPr id="0" name=""/>
        <dsp:cNvSpPr/>
      </dsp:nvSpPr>
      <dsp:spPr>
        <a:xfrm>
          <a:off x="3354372" y="4126994"/>
          <a:ext cx="2886320" cy="6255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INSTITUTIONAL</a:t>
          </a:r>
          <a:endParaRPr lang="en-ZA" sz="2400" kern="1200" dirty="0"/>
        </a:p>
      </dsp:txBody>
      <dsp:txXfrm>
        <a:off x="3384908" y="4157530"/>
        <a:ext cx="2825248" cy="564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A8B09-C8B3-484C-8B82-798972A3E86D}">
      <dsp:nvSpPr>
        <dsp:cNvPr id="0" name=""/>
        <dsp:cNvSpPr/>
      </dsp:nvSpPr>
      <dsp:spPr>
        <a:xfrm>
          <a:off x="0" y="363334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4EA2-A802-4F25-A6F2-5279FDE6A055}">
      <dsp:nvSpPr>
        <dsp:cNvPr id="0" name=""/>
        <dsp:cNvSpPr/>
      </dsp:nvSpPr>
      <dsp:spPr>
        <a:xfrm>
          <a:off x="437934" y="53374"/>
          <a:ext cx="84687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Creating and strengthening multiple social and economic networks that support LED</a:t>
          </a:r>
          <a:endParaRPr lang="en-ZA" sz="1800" kern="1200" dirty="0"/>
        </a:p>
      </dsp:txBody>
      <dsp:txXfrm>
        <a:off x="468196" y="83636"/>
        <a:ext cx="8408273" cy="559396"/>
      </dsp:txXfrm>
    </dsp:sp>
    <dsp:sp modelId="{60F0F1E6-4C0C-43E9-8C2A-43FAD828F1B5}">
      <dsp:nvSpPr>
        <dsp:cNvPr id="0" name=""/>
        <dsp:cNvSpPr/>
      </dsp:nvSpPr>
      <dsp:spPr>
        <a:xfrm>
          <a:off x="0" y="1315894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5BDF5-8D24-4CF3-83EA-CD4B863C8575}">
      <dsp:nvSpPr>
        <dsp:cNvPr id="0" name=""/>
        <dsp:cNvSpPr/>
      </dsp:nvSpPr>
      <dsp:spPr>
        <a:xfrm>
          <a:off x="437934" y="1005934"/>
          <a:ext cx="84687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Developing and maintaining governance systems </a:t>
          </a:r>
          <a:endParaRPr lang="en-ZA" sz="1800" kern="1200" dirty="0"/>
        </a:p>
      </dsp:txBody>
      <dsp:txXfrm>
        <a:off x="468196" y="1036196"/>
        <a:ext cx="8408273" cy="559396"/>
      </dsp:txXfrm>
    </dsp:sp>
    <dsp:sp modelId="{5BFE3B65-B50F-4C7E-9C84-8324891FD8EE}">
      <dsp:nvSpPr>
        <dsp:cNvPr id="0" name=""/>
        <dsp:cNvSpPr/>
      </dsp:nvSpPr>
      <dsp:spPr>
        <a:xfrm>
          <a:off x="0" y="2268454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F8C09-331B-42E9-994D-75A2E330C438}">
      <dsp:nvSpPr>
        <dsp:cNvPr id="0" name=""/>
        <dsp:cNvSpPr/>
      </dsp:nvSpPr>
      <dsp:spPr>
        <a:xfrm>
          <a:off x="437934" y="1958494"/>
          <a:ext cx="84687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Marketing and investment promotion </a:t>
          </a:r>
          <a:endParaRPr lang="en-ZA" sz="1800" kern="1200" dirty="0"/>
        </a:p>
      </dsp:txBody>
      <dsp:txXfrm>
        <a:off x="468196" y="1988756"/>
        <a:ext cx="8408273" cy="559396"/>
      </dsp:txXfrm>
    </dsp:sp>
    <dsp:sp modelId="{A0C57603-8592-42B9-9817-9E96DFD449E6}">
      <dsp:nvSpPr>
        <dsp:cNvPr id="0" name=""/>
        <dsp:cNvSpPr/>
      </dsp:nvSpPr>
      <dsp:spPr>
        <a:xfrm>
          <a:off x="0" y="3221015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53952-73B9-4C03-A8FA-9CDC443219AB}">
      <dsp:nvSpPr>
        <dsp:cNvPr id="0" name=""/>
        <dsp:cNvSpPr/>
      </dsp:nvSpPr>
      <dsp:spPr>
        <a:xfrm>
          <a:off x="437934" y="2911055"/>
          <a:ext cx="84687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Infrastructure development and maintenance </a:t>
          </a:r>
          <a:endParaRPr lang="en-ZA" sz="1800" kern="1200" dirty="0"/>
        </a:p>
      </dsp:txBody>
      <dsp:txXfrm>
        <a:off x="468196" y="2941317"/>
        <a:ext cx="8408273" cy="559396"/>
      </dsp:txXfrm>
    </dsp:sp>
    <dsp:sp modelId="{EB600E60-FD4B-418B-A12B-27961B894FFA}">
      <dsp:nvSpPr>
        <dsp:cNvPr id="0" name=""/>
        <dsp:cNvSpPr/>
      </dsp:nvSpPr>
      <dsp:spPr>
        <a:xfrm>
          <a:off x="0" y="4173575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CB9AF-9A04-49DC-BBE6-03FB42DDF22A}">
      <dsp:nvSpPr>
        <dsp:cNvPr id="0" name=""/>
        <dsp:cNvSpPr/>
      </dsp:nvSpPr>
      <dsp:spPr>
        <a:xfrm>
          <a:off x="437934" y="3863615"/>
          <a:ext cx="84687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Promoting environmentally sustainable development</a:t>
          </a:r>
          <a:endParaRPr lang="en-ZA" sz="1800" kern="1200" dirty="0"/>
        </a:p>
      </dsp:txBody>
      <dsp:txXfrm>
        <a:off x="468196" y="3893877"/>
        <a:ext cx="8408273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EAE2-F441-4BED-8A71-CF1658CD2C1C}">
      <dsp:nvSpPr>
        <dsp:cNvPr id="0" name=""/>
        <dsp:cNvSpPr/>
      </dsp:nvSpPr>
      <dsp:spPr>
        <a:xfrm>
          <a:off x="0" y="452040"/>
          <a:ext cx="2786062" cy="167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Local people</a:t>
          </a:r>
          <a:endParaRPr lang="en-ZA" sz="2800" kern="1200"/>
        </a:p>
      </dsp:txBody>
      <dsp:txXfrm>
        <a:off x="0" y="452040"/>
        <a:ext cx="2786062" cy="1671637"/>
      </dsp:txXfrm>
    </dsp:sp>
    <dsp:sp modelId="{18B43051-0355-4A19-8A53-E29651896A54}">
      <dsp:nvSpPr>
        <dsp:cNvPr id="0" name=""/>
        <dsp:cNvSpPr/>
      </dsp:nvSpPr>
      <dsp:spPr>
        <a:xfrm>
          <a:off x="3064668" y="452040"/>
          <a:ext cx="2786062" cy="167163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Local assets</a:t>
          </a:r>
          <a:endParaRPr lang="en-ZA" sz="2800" kern="1200" dirty="0"/>
        </a:p>
      </dsp:txBody>
      <dsp:txXfrm>
        <a:off x="3064668" y="452040"/>
        <a:ext cx="2786062" cy="1671637"/>
      </dsp:txXfrm>
    </dsp:sp>
    <dsp:sp modelId="{E1ED2257-D380-432E-8709-1F15AF1F9FB9}">
      <dsp:nvSpPr>
        <dsp:cNvPr id="0" name=""/>
        <dsp:cNvSpPr/>
      </dsp:nvSpPr>
      <dsp:spPr>
        <a:xfrm>
          <a:off x="6129337" y="452040"/>
          <a:ext cx="2786062" cy="1671637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Main economic sectors</a:t>
          </a:r>
          <a:endParaRPr lang="en-ZA" sz="2800" kern="1200" dirty="0"/>
        </a:p>
      </dsp:txBody>
      <dsp:txXfrm>
        <a:off x="6129337" y="452040"/>
        <a:ext cx="2786062" cy="1671637"/>
      </dsp:txXfrm>
    </dsp:sp>
    <dsp:sp modelId="{F2CF597E-B6AA-4195-8343-903EFAB4BA74}">
      <dsp:nvSpPr>
        <dsp:cNvPr id="0" name=""/>
        <dsp:cNvSpPr/>
      </dsp:nvSpPr>
      <dsp:spPr>
        <a:xfrm>
          <a:off x="0" y="2402284"/>
          <a:ext cx="2786062" cy="1671637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Strategic leadership</a:t>
          </a:r>
          <a:endParaRPr lang="en-ZA" sz="2800" kern="1200" dirty="0"/>
        </a:p>
      </dsp:txBody>
      <dsp:txXfrm>
        <a:off x="0" y="2402284"/>
        <a:ext cx="2786062" cy="1671637"/>
      </dsp:txXfrm>
    </dsp:sp>
    <dsp:sp modelId="{9DA02C7B-F1F2-489E-B9D0-D91DEC8A3956}">
      <dsp:nvSpPr>
        <dsp:cNvPr id="0" name=""/>
        <dsp:cNvSpPr/>
      </dsp:nvSpPr>
      <dsp:spPr>
        <a:xfrm>
          <a:off x="3064668" y="2402284"/>
          <a:ext cx="2786062" cy="1671637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Networks and partnerships</a:t>
          </a:r>
          <a:endParaRPr lang="en-ZA" sz="2800" kern="1200" dirty="0"/>
        </a:p>
      </dsp:txBody>
      <dsp:txXfrm>
        <a:off x="3064668" y="2402284"/>
        <a:ext cx="2786062" cy="1671637"/>
      </dsp:txXfrm>
    </dsp:sp>
    <dsp:sp modelId="{0062CA32-3413-497F-B242-04D50D05E300}">
      <dsp:nvSpPr>
        <dsp:cNvPr id="0" name=""/>
        <dsp:cNvSpPr/>
      </dsp:nvSpPr>
      <dsp:spPr>
        <a:xfrm>
          <a:off x="6129337" y="2402284"/>
          <a:ext cx="2786062" cy="167163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smtClean="0"/>
            <a:t>Co-operative competition </a:t>
          </a:r>
          <a:endParaRPr lang="en-ZA" sz="2800" kern="1200" dirty="0"/>
        </a:p>
      </dsp:txBody>
      <dsp:txXfrm>
        <a:off x="6129337" y="2402284"/>
        <a:ext cx="2786062" cy="167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B86D-2F01-458E-8F53-835B8ED7142F}">
      <dsp:nvSpPr>
        <dsp:cNvPr id="0" name=""/>
        <dsp:cNvSpPr/>
      </dsp:nvSpPr>
      <dsp:spPr>
        <a:xfrm>
          <a:off x="2691" y="6321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facilitate regional economic economy and create employment opportunities directly and indirectly. </a:t>
          </a:r>
          <a:endParaRPr lang="en-ZA" sz="1600" kern="1200" dirty="0"/>
        </a:p>
      </dsp:txBody>
      <dsp:txXfrm>
        <a:off x="2691" y="63219"/>
        <a:ext cx="2135328" cy="1281197"/>
      </dsp:txXfrm>
    </dsp:sp>
    <dsp:sp modelId="{FF2B1DC8-08A3-4452-A712-E43E34030C79}">
      <dsp:nvSpPr>
        <dsp:cNvPr id="0" name=""/>
        <dsp:cNvSpPr/>
      </dsp:nvSpPr>
      <dsp:spPr>
        <a:xfrm>
          <a:off x="2351553" y="6321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alleviate poverty and promote socio-economic development. </a:t>
          </a:r>
        </a:p>
      </dsp:txBody>
      <dsp:txXfrm>
        <a:off x="2351553" y="63219"/>
        <a:ext cx="2135328" cy="1281197"/>
      </dsp:txXfrm>
    </dsp:sp>
    <dsp:sp modelId="{30FC69FC-2DC5-4CA7-976A-2624EF70E116}">
      <dsp:nvSpPr>
        <dsp:cNvPr id="0" name=""/>
        <dsp:cNvSpPr/>
      </dsp:nvSpPr>
      <dsp:spPr>
        <a:xfrm>
          <a:off x="4700414" y="6321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create opportunities for youth and women empowerment. </a:t>
          </a:r>
        </a:p>
      </dsp:txBody>
      <dsp:txXfrm>
        <a:off x="4700414" y="63219"/>
        <a:ext cx="2135328" cy="1281197"/>
      </dsp:txXfrm>
    </dsp:sp>
    <dsp:sp modelId="{E82BA7C5-B3F8-425F-A602-8E5F015D088D}">
      <dsp:nvSpPr>
        <dsp:cNvPr id="0" name=""/>
        <dsp:cNvSpPr/>
      </dsp:nvSpPr>
      <dsp:spPr>
        <a:xfrm>
          <a:off x="7049275" y="6321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support SMMEs and create opportunities for growth. </a:t>
          </a:r>
        </a:p>
      </dsp:txBody>
      <dsp:txXfrm>
        <a:off x="7049275" y="63219"/>
        <a:ext cx="2135328" cy="1281197"/>
      </dsp:txXfrm>
    </dsp:sp>
    <dsp:sp modelId="{39215FDF-CBE3-47C2-9753-0B35A6EAEE21}">
      <dsp:nvSpPr>
        <dsp:cNvPr id="0" name=""/>
        <dsp:cNvSpPr/>
      </dsp:nvSpPr>
      <dsp:spPr>
        <a:xfrm>
          <a:off x="1177122" y="155794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provide direct strategic support to key economic sectors while promoting new economic sectors. </a:t>
          </a:r>
        </a:p>
      </dsp:txBody>
      <dsp:txXfrm>
        <a:off x="1177122" y="1557949"/>
        <a:ext cx="2135328" cy="1281197"/>
      </dsp:txXfrm>
    </dsp:sp>
    <dsp:sp modelId="{0D39DEC2-2AB0-4FFC-BD46-D853839EC885}">
      <dsp:nvSpPr>
        <dsp:cNvPr id="0" name=""/>
        <dsp:cNvSpPr/>
      </dsp:nvSpPr>
      <dsp:spPr>
        <a:xfrm>
          <a:off x="3525983" y="155794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facilitate rural development. </a:t>
          </a:r>
        </a:p>
      </dsp:txBody>
      <dsp:txXfrm>
        <a:off x="3525983" y="1557949"/>
        <a:ext cx="2135328" cy="1281197"/>
      </dsp:txXfrm>
    </dsp:sp>
    <dsp:sp modelId="{FB1BDAB3-4CA4-4E8B-90E6-E21C2C430C29}">
      <dsp:nvSpPr>
        <dsp:cNvPr id="0" name=""/>
        <dsp:cNvSpPr/>
      </dsp:nvSpPr>
      <dsp:spPr>
        <a:xfrm>
          <a:off x="5874845" y="1557949"/>
          <a:ext cx="2135328" cy="1281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To address infrastructure backlogs and unlock latent economic development opportunities.  </a:t>
          </a:r>
        </a:p>
      </dsp:txBody>
      <dsp:txXfrm>
        <a:off x="5874845" y="1557949"/>
        <a:ext cx="2135328" cy="1281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10CD6-4244-44B4-A9F5-C344CF37554B}">
      <dsp:nvSpPr>
        <dsp:cNvPr id="0" name=""/>
        <dsp:cNvSpPr/>
      </dsp:nvSpPr>
      <dsp:spPr>
        <a:xfrm rot="16200000">
          <a:off x="282286" y="-282286"/>
          <a:ext cx="1742209" cy="23067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4. LED Governance and Regulation </a:t>
          </a:r>
        </a:p>
      </dsp:txBody>
      <dsp:txXfrm rot="5400000">
        <a:off x="63786" y="63786"/>
        <a:ext cx="2179209" cy="1179084"/>
      </dsp:txXfrm>
    </dsp:sp>
    <dsp:sp modelId="{73D87E49-D6B5-40AD-ACCE-53A8A85805FB}">
      <dsp:nvSpPr>
        <dsp:cNvPr id="0" name=""/>
        <dsp:cNvSpPr/>
      </dsp:nvSpPr>
      <dsp:spPr>
        <a:xfrm>
          <a:off x="2306781" y="0"/>
          <a:ext cx="2306781" cy="1742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3. Strategic Support to Key Economic Sectors</a:t>
          </a:r>
        </a:p>
      </dsp:txBody>
      <dsp:txXfrm>
        <a:off x="2370567" y="63786"/>
        <a:ext cx="2179209" cy="1179084"/>
      </dsp:txXfrm>
    </dsp:sp>
    <dsp:sp modelId="{79C58D43-3E74-4E94-8F52-121419FCB00F}">
      <dsp:nvSpPr>
        <dsp:cNvPr id="0" name=""/>
        <dsp:cNvSpPr/>
      </dsp:nvSpPr>
      <dsp:spPr>
        <a:xfrm rot="10800000">
          <a:off x="0" y="1742209"/>
          <a:ext cx="2306781" cy="17422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5. SMME Development &amp; support</a:t>
          </a:r>
        </a:p>
      </dsp:txBody>
      <dsp:txXfrm rot="10800000">
        <a:off x="63786" y="2241547"/>
        <a:ext cx="2179209" cy="1179084"/>
      </dsp:txXfrm>
    </dsp:sp>
    <dsp:sp modelId="{B63267EF-9B7F-48D8-BE06-07ACB6B8766E}">
      <dsp:nvSpPr>
        <dsp:cNvPr id="0" name=""/>
        <dsp:cNvSpPr/>
      </dsp:nvSpPr>
      <dsp:spPr>
        <a:xfrm rot="5400000">
          <a:off x="2589067" y="1459922"/>
          <a:ext cx="1742209" cy="23067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2. Infrastructure Development </a:t>
          </a:r>
        </a:p>
      </dsp:txBody>
      <dsp:txXfrm rot="-5400000">
        <a:off x="2370567" y="2241546"/>
        <a:ext cx="2179209" cy="1179084"/>
      </dsp:txXfrm>
    </dsp:sp>
    <dsp:sp modelId="{D779FEB2-1658-47DE-A01C-C0B9EE9D2168}">
      <dsp:nvSpPr>
        <dsp:cNvPr id="0" name=""/>
        <dsp:cNvSpPr/>
      </dsp:nvSpPr>
      <dsp:spPr>
        <a:xfrm>
          <a:off x="1348576" y="1065077"/>
          <a:ext cx="1916409" cy="135426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1. Mobilisation and Optimal Use of Public Resources </a:t>
          </a:r>
        </a:p>
      </dsp:txBody>
      <dsp:txXfrm>
        <a:off x="1414686" y="1131187"/>
        <a:ext cx="1784189" cy="122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041A-9C4F-40DD-98CC-7478F3EAF38D}" type="datetimeFigureOut">
              <a:rPr lang="en-ZA" smtClean="0"/>
              <a:t>2016/01/14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BADA-C04A-48C2-B713-A29ECFF10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BADA-C04A-48C2-B713-A29ECFF104B8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315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3D1C-423E-4B29-8ADD-159AD1EE4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47E8-1653-4337-A87D-12D4C8EAA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2276-F564-4958-903E-9D0BAF388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2B78-9B05-4567-8DA6-232B7BC8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639F-3A58-4F16-AE97-3BCB9898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E8FD-2195-432A-9EE4-CA9DCC2C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AAC3-4F8D-40E5-ABBD-180ED228E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4DB3-D2EA-4DAB-85DB-102321E56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50F6-B94B-49B8-BCDE-F6F0D86D6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D74F-4715-4DD4-B7C8-A3CDA879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9795-85D4-47E8-B2FD-930517545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Alfred Nzo LED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11FCC-1D2E-402B-A1C8-99D15852F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13D1C-423E-4B29-8ADD-159AD1EE44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POPULATION DYNAMICS</a:t>
            </a:r>
            <a:br>
              <a:rPr lang="en-ZA" dirty="0" smtClean="0"/>
            </a:br>
            <a:r>
              <a:rPr lang="en-ZA" dirty="0" smtClean="0"/>
              <a:t>Socio-economic: 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97616" y="1406949"/>
            <a:ext cx="4061460" cy="4572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67.7%-not economically active </a:t>
            </a:r>
          </a:p>
          <a:p>
            <a:r>
              <a:rPr lang="en-US" sz="2000" dirty="0" smtClean="0"/>
              <a:t>Ntabankulu -highest unemployment rate (48.6%)</a:t>
            </a:r>
          </a:p>
          <a:p>
            <a:endParaRPr lang="en-US" sz="2000" dirty="0" smtClean="0"/>
          </a:p>
          <a:p>
            <a:r>
              <a:rPr lang="en-US" sz="2000" dirty="0" smtClean="0"/>
              <a:t>78.6% of the population earning less than R800 per month</a:t>
            </a:r>
          </a:p>
          <a:p>
            <a:r>
              <a:rPr lang="en-US" sz="2000" dirty="0" smtClean="0"/>
              <a:t>District poverty rate – 66.2%</a:t>
            </a:r>
          </a:p>
          <a:p>
            <a:r>
              <a:rPr lang="en-US" sz="2000" dirty="0" smtClean="0"/>
              <a:t>Generally high poverty rates &amp; low HDI for district</a:t>
            </a:r>
          </a:p>
          <a:p>
            <a:endParaRPr lang="en-ZA" sz="20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109018" y="1234059"/>
          <a:ext cx="4557448" cy="233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109018" y="3573017"/>
          <a:ext cx="4557448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811096" y="4077073"/>
            <a:ext cx="918369" cy="1647825"/>
          </a:xfrm>
          <a:prstGeom prst="rect">
            <a:avLst/>
          </a:prstGeom>
          <a:solidFill>
            <a:srgbClr val="C00000">
              <a:alpha val="10001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6983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ACCESS TO BASIC INFRASTRUCTURE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0489" y="1447800"/>
            <a:ext cx="9060211" cy="47175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District - weak enabling environment</a:t>
            </a:r>
          </a:p>
          <a:p>
            <a:pPr lvl="1"/>
            <a:r>
              <a:rPr lang="en-GB" sz="2000" dirty="0" smtClean="0"/>
              <a:t>Refers to availability if service delivery and infrastructure</a:t>
            </a:r>
          </a:p>
          <a:p>
            <a:pPr lvl="1"/>
            <a:r>
              <a:rPr lang="en-GB" sz="2000" dirty="0" smtClean="0"/>
              <a:t>critical to attract investment opportunities to the area</a:t>
            </a:r>
          </a:p>
          <a:p>
            <a:r>
              <a:rPr lang="en-ZA" sz="2400" dirty="0" smtClean="0"/>
              <a:t>Refuse - </a:t>
            </a:r>
            <a:r>
              <a:rPr lang="en-US" sz="2400" dirty="0" smtClean="0"/>
              <a:t>largest number of households have own refuse dump </a:t>
            </a:r>
          </a:p>
          <a:p>
            <a:r>
              <a:rPr lang="en-US" sz="2400" dirty="0" smtClean="0"/>
              <a:t>Sanitation – majority has pit latrines</a:t>
            </a:r>
          </a:p>
          <a:p>
            <a:r>
              <a:rPr lang="en-US" sz="2400" dirty="0" smtClean="0"/>
              <a:t>Water disparities between urban &amp; rural</a:t>
            </a:r>
          </a:p>
          <a:p>
            <a:pPr lvl="1"/>
            <a:r>
              <a:rPr lang="en-US" sz="2000" dirty="0" smtClean="0"/>
              <a:t>Strong dependence on dams, springs, rivers as water source</a:t>
            </a:r>
          </a:p>
          <a:p>
            <a:r>
              <a:rPr lang="en-US" sz="2400" dirty="0" smtClean="0"/>
              <a:t>Access to electricity remains a challenge</a:t>
            </a:r>
          </a:p>
          <a:p>
            <a:r>
              <a:rPr lang="en-US" sz="2400" dirty="0" smtClean="0"/>
              <a:t>Road network exist</a:t>
            </a:r>
          </a:p>
          <a:p>
            <a:pPr lvl="1"/>
            <a:r>
              <a:rPr lang="en-US" sz="2000" dirty="0" smtClean="0"/>
              <a:t>Regular upgrade &amp; maintenance required</a:t>
            </a:r>
            <a:endParaRPr lang="en-ZA" sz="2000" dirty="0" smtClean="0"/>
          </a:p>
          <a:p>
            <a:endParaRPr lang="en-ZA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74638"/>
            <a:ext cx="9060211" cy="922114"/>
          </a:xfrm>
        </p:spPr>
        <p:txBody>
          <a:bodyPr>
            <a:normAutofit/>
          </a:bodyPr>
          <a:lstStyle/>
          <a:p>
            <a:r>
              <a:rPr lang="en-ZA" dirty="0" smtClean="0"/>
              <a:t>DISTRICT ECONOMY: Regional &amp; provincial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0489" y="1447800"/>
            <a:ext cx="3978442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EC contribution to national  GDP - 7.8%</a:t>
            </a:r>
          </a:p>
          <a:p>
            <a:r>
              <a:rPr lang="en-US" sz="2000" dirty="0" smtClean="0"/>
              <a:t>ANDM has the second smallest GVA or GDP of districts within province</a:t>
            </a:r>
          </a:p>
          <a:p>
            <a:r>
              <a:rPr lang="en-US" sz="2000" dirty="0" smtClean="0"/>
              <a:t>Largest sector contribution from ANDM - toward agriculture (1%)  &amp; services (0.8%)</a:t>
            </a:r>
            <a:endParaRPr lang="en-ZA" sz="2000" dirty="0" smtClean="0"/>
          </a:p>
          <a:p>
            <a:r>
              <a:rPr lang="en-ZA" sz="2000" dirty="0" smtClean="0"/>
              <a:t>Agricultural sector –largest employer in district, but ANDM is smallest employer in this sector in province</a:t>
            </a:r>
            <a:endParaRPr lang="en-ZA" sz="2000" dirty="0"/>
          </a:p>
        </p:txBody>
      </p:sp>
      <p:grpSp>
        <p:nvGrpSpPr>
          <p:cNvPr id="8" name="Group 9"/>
          <p:cNvGrpSpPr/>
          <p:nvPr/>
        </p:nvGrpSpPr>
        <p:grpSpPr>
          <a:xfrm>
            <a:off x="4680520" y="1052736"/>
            <a:ext cx="5031009" cy="3816424"/>
            <a:chOff x="4211960" y="692696"/>
            <a:chExt cx="4644008" cy="3816424"/>
          </a:xfrm>
        </p:grpSpPr>
        <p:graphicFrame>
          <p:nvGraphicFramePr>
            <p:cNvPr id="7" name="Chart 6"/>
            <p:cNvGraphicFramePr/>
            <p:nvPr/>
          </p:nvGraphicFramePr>
          <p:xfrm>
            <a:off x="4211960" y="692696"/>
            <a:ext cx="4644008" cy="3816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 rot="1109263">
              <a:off x="8206814" y="2534959"/>
              <a:ext cx="536575" cy="166687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18973" y="4797152"/>
          <a:ext cx="4992555" cy="1732788"/>
        </p:xfrm>
        <a:graphic>
          <a:graphicData uri="http://schemas.openxmlformats.org/drawingml/2006/table">
            <a:tbl>
              <a:tblPr/>
              <a:tblGrid>
                <a:gridCol w="1217186"/>
                <a:gridCol w="827765"/>
                <a:gridCol w="930611"/>
                <a:gridCol w="1241150"/>
                <a:gridCol w="775843"/>
              </a:tblGrid>
              <a:tr h="190500">
                <a:tc gridSpan="5">
                  <a:txBody>
                    <a:bodyPr/>
                    <a:lstStyle/>
                    <a:p>
                      <a:r>
                        <a:rPr kumimoji="0" lang="en-ZA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Spatial distribution of employment in the Eastern Cape, 2008</a:t>
                      </a:r>
                      <a:endParaRPr kumimoji="0" lang="en-ZA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Z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Z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Z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Area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Agriculture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Manufacturing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Services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Metro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30.5%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49.1%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29.1%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Cacadu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10.1%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4.8%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7.4%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Amathole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37.0%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20.4%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38.2%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Chris Hani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8.6%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Ukhahlamba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3.2%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10.4%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O.R Tambo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9.6%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6.4%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11.8%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Alfred Nzo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2.0%</a:t>
                      </a:r>
                      <a:endParaRPr lang="en-Z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BB"/>
                    </a:solidFill>
                  </a:tcPr>
                </a:tc>
              </a:tr>
            </a:tbl>
          </a:graphicData>
        </a:graphic>
      </p:graphicFrame>
      <p:sp>
        <p:nvSpPr>
          <p:cNvPr id="12" name="Oval 2"/>
          <p:cNvSpPr>
            <a:spLocks noChangeArrowheads="1"/>
          </p:cNvSpPr>
          <p:nvPr/>
        </p:nvSpPr>
        <p:spPr bwMode="auto">
          <a:xfrm rot="1109263">
            <a:off x="7164723" y="6310773"/>
            <a:ext cx="539509" cy="213119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62957" y="1124744"/>
            <a:ext cx="0" cy="5400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260648"/>
            <a:ext cx="8420100" cy="1143000"/>
          </a:xfrm>
        </p:spPr>
        <p:txBody>
          <a:bodyPr/>
          <a:lstStyle/>
          <a:p>
            <a:r>
              <a:rPr lang="en-ZA" dirty="0" smtClean="0"/>
              <a:t>DISTRICT ECONOMY: ANDM 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874991" y="1268760"/>
          <a:ext cx="4992555" cy="1682496"/>
        </p:xfrm>
        <a:graphic>
          <a:graphicData uri="http://schemas.openxmlformats.org/drawingml/2006/table">
            <a:tbl>
              <a:tblPr/>
              <a:tblGrid>
                <a:gridCol w="1113341"/>
                <a:gridCol w="1034457"/>
                <a:gridCol w="1448839"/>
                <a:gridCol w="1395918"/>
              </a:tblGrid>
              <a:tr h="296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Area 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GGP contribution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GGP output (Rm)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 annual growth rate per year (1995-2009)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456"/>
                    </a:solidFill>
                  </a:tcPr>
                </a:tc>
              </a:tr>
              <a:tr h="1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Ntabankulu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21.9%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796.2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6.6%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Mbizana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9.3%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279.6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7.8%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Umzimvubu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30.7%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637.9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8.1%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Matatiele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38.1%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1043.7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9.2%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ANDM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2757.7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8.1%</a:t>
                      </a:r>
                      <a:endParaRPr lang="en-Z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8" marR="45698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28498" y="1412776"/>
            <a:ext cx="4368485" cy="4968552"/>
          </a:xfrm>
        </p:spPr>
        <p:txBody>
          <a:bodyPr>
            <a:normAutofit/>
          </a:bodyPr>
          <a:lstStyle/>
          <a:p>
            <a:r>
              <a:rPr lang="en-ZA" sz="2000" dirty="0" smtClean="0"/>
              <a:t>Best performing LM – Matatiele</a:t>
            </a:r>
          </a:p>
          <a:p>
            <a:r>
              <a:rPr lang="en-US" sz="2000" dirty="0" smtClean="0"/>
              <a:t>Gross Value Added per municipality </a:t>
            </a:r>
          </a:p>
          <a:p>
            <a:pPr lvl="1"/>
            <a:r>
              <a:rPr lang="en-US" sz="1800" dirty="0" smtClean="0"/>
              <a:t>Tertiary sector is dominant in each LM</a:t>
            </a:r>
          </a:p>
          <a:p>
            <a:pPr lvl="1"/>
            <a:r>
              <a:rPr lang="en-US" sz="1800" dirty="0" smtClean="0"/>
              <a:t>Primary sector – smallest</a:t>
            </a:r>
          </a:p>
          <a:p>
            <a:r>
              <a:rPr lang="en-US" sz="2000" dirty="0" smtClean="0"/>
              <a:t>Dominant sectors:</a:t>
            </a:r>
          </a:p>
          <a:p>
            <a:pPr lvl="1"/>
            <a:r>
              <a:rPr lang="en-US" sz="1800" dirty="0" smtClean="0"/>
              <a:t>government service sector (36%)</a:t>
            </a:r>
          </a:p>
          <a:p>
            <a:pPr lvl="1"/>
            <a:r>
              <a:rPr lang="en-US" sz="1800" dirty="0" smtClean="0"/>
              <a:t>finance and business services sector (19%) </a:t>
            </a:r>
          </a:p>
          <a:p>
            <a:pPr lvl="1"/>
            <a:r>
              <a:rPr lang="en-US" sz="1800" dirty="0" smtClean="0"/>
              <a:t>trade sector (18%)</a:t>
            </a:r>
          </a:p>
          <a:p>
            <a:r>
              <a:rPr lang="en-US" sz="2000" dirty="0" smtClean="0"/>
              <a:t>Employment per sector:</a:t>
            </a:r>
          </a:p>
          <a:p>
            <a:pPr lvl="1"/>
            <a:r>
              <a:rPr lang="en-ZA" sz="1800" dirty="0" smtClean="0"/>
              <a:t>government services -33.2%</a:t>
            </a:r>
          </a:p>
          <a:p>
            <a:pPr lvl="1"/>
            <a:r>
              <a:rPr lang="en-ZA" sz="1800" dirty="0" smtClean="0"/>
              <a:t>Trade – 24%</a:t>
            </a:r>
          </a:p>
          <a:p>
            <a:pPr lvl="1"/>
            <a:r>
              <a:rPr lang="en-ZA" sz="1800" dirty="0" smtClean="0"/>
              <a:t>Agriculture – 19% (labour intensive sector with low productivity)</a:t>
            </a:r>
            <a:endParaRPr lang="en-ZA" sz="18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5187026" y="3068960"/>
          <a:ext cx="436848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796983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AGRICULTURAL SECTOR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0489" y="1412776"/>
            <a:ext cx="4836537" cy="4824536"/>
          </a:xfrm>
        </p:spPr>
        <p:txBody>
          <a:bodyPr>
            <a:normAutofit fontScale="92500" lnSpcReduction="10000"/>
          </a:bodyPr>
          <a:lstStyle/>
          <a:p>
            <a:r>
              <a:rPr lang="en-ZA" sz="2000" dirty="0" smtClean="0"/>
              <a:t>Agriculture poses significant development potential</a:t>
            </a:r>
          </a:p>
          <a:p>
            <a:r>
              <a:rPr lang="en-ZA" sz="2000" dirty="0" smtClean="0"/>
              <a:t>Commercial  agriculture- </a:t>
            </a:r>
            <a:r>
              <a:rPr lang="en-US" sz="2000" dirty="0" smtClean="0"/>
              <a:t>concentrated in Matatiele LM</a:t>
            </a:r>
          </a:p>
          <a:p>
            <a:r>
              <a:rPr lang="en-US" sz="2000" dirty="0" smtClean="0"/>
              <a:t>Subsistence agriculture– dominant in majority of ANDM</a:t>
            </a:r>
          </a:p>
          <a:p>
            <a:pPr lvl="0">
              <a:defRPr/>
            </a:pPr>
            <a:r>
              <a:rPr lang="en-ZA" sz="2000" dirty="0" smtClean="0"/>
              <a:t>Fores</a:t>
            </a:r>
            <a:r>
              <a:rPr lang="en-US" sz="2000" dirty="0" smtClean="0"/>
              <a:t>try - key sector for support by government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value chain -forestry feeds downstream processing activities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effective value chain will have  multiplier effect on the AND if  successfully exploited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Large govt. sector involvement in ANDM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Government should facilitate process of converting some plantations into commercial forestry plantations</a:t>
            </a:r>
          </a:p>
          <a:p>
            <a:endParaRPr lang="en-ZA" sz="2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499061" y="1340768"/>
          <a:ext cx="42124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8"/>
          <p:cNvSpPr txBox="1">
            <a:spLocks/>
          </p:cNvSpPr>
          <p:nvPr/>
        </p:nvSpPr>
        <p:spPr>
          <a:xfrm>
            <a:off x="5343043" y="4365104"/>
            <a:ext cx="4562957" cy="20078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Contribution to district economy 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steady growth between the period 1995 and 2010 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But -agricultural sector only contributed 3% to the district economy in 2009 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43043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AGRICULTURAL SECTOR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506" y="1268760"/>
            <a:ext cx="4529044" cy="480651"/>
          </a:xfrm>
        </p:spPr>
        <p:txBody>
          <a:bodyPr/>
          <a:lstStyle/>
          <a:p>
            <a:r>
              <a:rPr lang="en-ZA" dirty="0" smtClean="0"/>
              <a:t>Agricultural activities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7026" y="1268760"/>
            <a:ext cx="4223674" cy="469032"/>
          </a:xfrm>
        </p:spPr>
        <p:txBody>
          <a:bodyPr/>
          <a:lstStyle/>
          <a:p>
            <a:r>
              <a:rPr lang="en-ZA" dirty="0" smtClean="0"/>
              <a:t>Main challenges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6506" y="1809800"/>
            <a:ext cx="4529044" cy="4427512"/>
          </a:xfrm>
        </p:spPr>
        <p:txBody>
          <a:bodyPr>
            <a:noAutofit/>
          </a:bodyPr>
          <a:lstStyle/>
          <a:p>
            <a:r>
              <a:rPr lang="en-US" sz="2000" dirty="0" smtClean="0"/>
              <a:t>Livestock farming </a:t>
            </a:r>
          </a:p>
          <a:p>
            <a:r>
              <a:rPr lang="en-US" sz="2000" dirty="0" smtClean="0"/>
              <a:t>Planted cultivars / crop farming -dominated by maize</a:t>
            </a:r>
          </a:p>
          <a:p>
            <a:r>
              <a:rPr lang="en-US" sz="2000" dirty="0" smtClean="0"/>
              <a:t>Forestry –limited to some areas</a:t>
            </a:r>
          </a:p>
          <a:p>
            <a:r>
              <a:rPr lang="en-US" sz="2000" dirty="0" smtClean="0"/>
              <a:t>Other: honey production, Community level fishing </a:t>
            </a:r>
          </a:p>
          <a:p>
            <a:r>
              <a:rPr lang="en-US" sz="2000" dirty="0" smtClean="0"/>
              <a:t>Cultivated potential for:</a:t>
            </a:r>
          </a:p>
          <a:p>
            <a:pPr lvl="1"/>
            <a:r>
              <a:rPr lang="en-US" sz="1800" dirty="0" smtClean="0"/>
              <a:t>biofuel crops (including sugar, sunflower, canola and soybeans)</a:t>
            </a:r>
          </a:p>
          <a:p>
            <a:pPr lvl="1"/>
            <a:r>
              <a:rPr lang="en-US" sz="1800" dirty="0" smtClean="0"/>
              <a:t>horticultural products</a:t>
            </a:r>
          </a:p>
          <a:p>
            <a:pPr lvl="1"/>
            <a:r>
              <a:rPr lang="en-US" sz="1800" dirty="0" smtClean="0"/>
              <a:t>intensive irrigation-based cropping</a:t>
            </a:r>
          </a:p>
          <a:p>
            <a:pPr lvl="1"/>
            <a:r>
              <a:rPr lang="en-US" sz="1800" dirty="0" smtClean="0"/>
              <a:t>deciduous fruits </a:t>
            </a:r>
          </a:p>
          <a:p>
            <a:pPr lvl="1"/>
            <a:r>
              <a:rPr lang="en-US" sz="1800" dirty="0" smtClean="0"/>
              <a:t>high value herbs and essential oils </a:t>
            </a:r>
            <a:endParaRPr lang="en-ZA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5187026" y="1809800"/>
            <a:ext cx="4223674" cy="4320480"/>
          </a:xfrm>
        </p:spPr>
        <p:txBody>
          <a:bodyPr>
            <a:noAutofit/>
          </a:bodyPr>
          <a:lstStyle/>
          <a:p>
            <a:r>
              <a:rPr lang="en-GB" sz="1800" dirty="0" smtClean="0"/>
              <a:t>Limited support -emerging farmers</a:t>
            </a:r>
            <a:endParaRPr lang="en-ZA" sz="1800" dirty="0" smtClean="0"/>
          </a:p>
          <a:p>
            <a:r>
              <a:rPr lang="en-GB" sz="1800" dirty="0" smtClean="0"/>
              <a:t>Limited access to high potential agricultural land</a:t>
            </a:r>
            <a:endParaRPr lang="en-ZA" sz="1800" dirty="0" smtClean="0"/>
          </a:p>
          <a:p>
            <a:r>
              <a:rPr lang="en-GB" sz="1800" dirty="0" smtClean="0"/>
              <a:t>Unresolved land restitution claims.</a:t>
            </a:r>
            <a:endParaRPr lang="en-ZA" sz="1800" dirty="0" smtClean="0"/>
          </a:p>
          <a:p>
            <a:r>
              <a:rPr lang="en-GB" sz="1800" dirty="0" smtClean="0"/>
              <a:t>Degradation of ecosystems</a:t>
            </a:r>
            <a:endParaRPr lang="en-ZA" sz="1800" dirty="0" smtClean="0"/>
          </a:p>
          <a:p>
            <a:r>
              <a:rPr lang="en-GB" sz="1800" dirty="0" smtClean="0"/>
              <a:t>Lack of enabling farming infrastructure (stock-handling, selling and dipping facilities, modern milking parlours, sales pens). </a:t>
            </a:r>
            <a:endParaRPr lang="en-ZA" sz="1800" dirty="0" smtClean="0"/>
          </a:p>
          <a:p>
            <a:r>
              <a:rPr lang="en-GB" sz="1800" dirty="0" smtClean="0"/>
              <a:t>Skills, capacity and resource constraints in the techno-sphere.</a:t>
            </a:r>
            <a:endParaRPr lang="en-ZA" sz="1800" dirty="0" smtClean="0"/>
          </a:p>
          <a:p>
            <a:r>
              <a:rPr lang="en-GB" sz="1800" dirty="0" smtClean="0"/>
              <a:t>Shortage of storage silos -maize etc</a:t>
            </a:r>
            <a:endParaRPr lang="en-ZA" sz="1800" dirty="0" smtClean="0"/>
          </a:p>
          <a:p>
            <a:r>
              <a:rPr lang="en-GB" sz="1800" dirty="0" smtClean="0"/>
              <a:t>Forestry plantations not commercial </a:t>
            </a:r>
            <a:endParaRPr lang="en-ZA" sz="1800" dirty="0" smtClean="0"/>
          </a:p>
          <a:p>
            <a:endParaRPr lang="en-ZA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031009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TRADE AND COMMERCIAL SECTOR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0489" y="1447800"/>
            <a:ext cx="4446494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key economic sector</a:t>
            </a:r>
          </a:p>
          <a:p>
            <a:pPr lvl="1"/>
            <a:r>
              <a:rPr lang="en-US" sz="2000" dirty="0" smtClean="0"/>
              <a:t>Contributes 18%  to district economy</a:t>
            </a:r>
          </a:p>
          <a:p>
            <a:pPr lvl="1"/>
            <a:r>
              <a:rPr lang="en-US" sz="2000" dirty="0" smtClean="0"/>
              <a:t>Contributes 24% to employment</a:t>
            </a:r>
          </a:p>
          <a:p>
            <a:r>
              <a:rPr lang="en-GB" sz="2400" dirty="0" smtClean="0"/>
              <a:t>Sub-sectors</a:t>
            </a:r>
          </a:p>
          <a:p>
            <a:pPr lvl="1"/>
            <a:r>
              <a:rPr lang="en-GB" sz="2000" dirty="0" smtClean="0"/>
              <a:t>Community, social and personal services</a:t>
            </a:r>
            <a:endParaRPr lang="en-ZA" sz="2000" dirty="0" smtClean="0"/>
          </a:p>
          <a:p>
            <a:pPr lvl="1"/>
            <a:r>
              <a:rPr lang="en-GB" sz="2000" dirty="0" smtClean="0"/>
              <a:t>Financial intermediation, real estate and business services</a:t>
            </a:r>
            <a:endParaRPr lang="en-ZA" sz="2000" dirty="0" smtClean="0"/>
          </a:p>
          <a:p>
            <a:pPr lvl="1"/>
            <a:r>
              <a:rPr lang="en-US" sz="2000" dirty="0" smtClean="0"/>
              <a:t>Wholesale and retail trade, etc, hotels and restaurants</a:t>
            </a:r>
            <a:endParaRPr lang="en-ZA" sz="20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5187027" y="1340768"/>
          <a:ext cx="4557448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8"/>
          <p:cNvSpPr txBox="1">
            <a:spLocks/>
          </p:cNvSpPr>
          <p:nvPr/>
        </p:nvSpPr>
        <p:spPr>
          <a:xfrm>
            <a:off x="5031009" y="4293096"/>
            <a:ext cx="4680520" cy="2123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Substantial growth between 1995 and 2010 in almost all sub-sectors. 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Some sub-sectors (catering &amp; accommodation services, transport, communication &amp; business services) remain relatively small.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4991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TRADE AND COMMERCIAL SECTOR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6506" y="1447800"/>
            <a:ext cx="4529044" cy="469032"/>
          </a:xfrm>
        </p:spPr>
        <p:txBody>
          <a:bodyPr/>
          <a:lstStyle/>
          <a:p>
            <a:endParaRPr lang="en-ZA" sz="2000" cap="all" dirty="0" smtClean="0"/>
          </a:p>
          <a:p>
            <a:endParaRPr lang="en-ZA" sz="2000" cap="all" dirty="0" smtClean="0"/>
          </a:p>
          <a:p>
            <a:endParaRPr lang="en-ZA" sz="2000" cap="all" dirty="0" smtClean="0"/>
          </a:p>
          <a:p>
            <a:endParaRPr lang="en-ZA" sz="2000" cap="all" dirty="0" smtClean="0"/>
          </a:p>
          <a:p>
            <a:r>
              <a:rPr lang="en-ZA" sz="2000" cap="all" dirty="0" smtClean="0"/>
              <a:t>WHOLESALE AND RETAIL TRADE</a:t>
            </a:r>
            <a:endParaRPr lang="en-ZA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5187026" y="1447800"/>
            <a:ext cx="4446494" cy="469032"/>
          </a:xfrm>
        </p:spPr>
        <p:txBody>
          <a:bodyPr/>
          <a:lstStyle/>
          <a:p>
            <a:endParaRPr lang="en-ZA" sz="2000" cap="all" dirty="0" smtClean="0"/>
          </a:p>
          <a:p>
            <a:r>
              <a:rPr lang="en-ZA" sz="2000" cap="all" dirty="0" smtClean="0"/>
              <a:t>FINANCE AND BUSINESS SECTOR</a:t>
            </a:r>
            <a:endParaRPr lang="en-Z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6506" y="1844824"/>
            <a:ext cx="4529044" cy="4464496"/>
          </a:xfrm>
        </p:spPr>
        <p:txBody>
          <a:bodyPr>
            <a:normAutofit/>
          </a:bodyPr>
          <a:lstStyle/>
          <a:p>
            <a:r>
              <a:rPr lang="en-ZA" sz="2400" dirty="0" smtClean="0"/>
              <a:t>Informal sector</a:t>
            </a:r>
          </a:p>
          <a:p>
            <a:pPr lvl="1"/>
            <a:r>
              <a:rPr lang="en-US" sz="2000" dirty="0" smtClean="0"/>
              <a:t>hawkers on pavement, markets &amp; taxi ranks</a:t>
            </a:r>
          </a:p>
          <a:p>
            <a:pPr lvl="1"/>
            <a:r>
              <a:rPr lang="en-US" sz="2000" dirty="0" smtClean="0"/>
              <a:t>rural parts -spaza shops –daily necessities</a:t>
            </a:r>
            <a:endParaRPr lang="en-ZA" sz="2000" dirty="0" smtClean="0"/>
          </a:p>
          <a:p>
            <a:r>
              <a:rPr lang="en-US" sz="2400" dirty="0" smtClean="0"/>
              <a:t>Formal sector</a:t>
            </a:r>
          </a:p>
          <a:p>
            <a:pPr lvl="1"/>
            <a:r>
              <a:rPr lang="en-US" sz="2000" dirty="0" smtClean="0"/>
              <a:t>urbanised areas (towns)</a:t>
            </a:r>
          </a:p>
          <a:p>
            <a:pPr lvl="1"/>
            <a:r>
              <a:rPr lang="en-US" sz="2000" dirty="0" smtClean="0"/>
              <a:t>Matatiele, Bizana, Mt Frere, Mt Ayliff, Ntabankulu</a:t>
            </a:r>
          </a:p>
          <a:p>
            <a:pPr lvl="1"/>
            <a:r>
              <a:rPr lang="en-US" sz="2000" dirty="0" smtClean="0"/>
              <a:t>wholesalers, general dealers, semi-specialist stores</a:t>
            </a:r>
            <a:endParaRPr lang="en-ZA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"/>
          </p:nvPr>
        </p:nvSpPr>
        <p:spPr>
          <a:xfrm>
            <a:off x="5187026" y="1844824"/>
            <a:ext cx="4446494" cy="44644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Business sector </a:t>
            </a:r>
          </a:p>
          <a:p>
            <a:pPr lvl="1"/>
            <a:r>
              <a:rPr lang="en-US" sz="2000" dirty="0" smtClean="0"/>
              <a:t>relatively small </a:t>
            </a:r>
          </a:p>
          <a:p>
            <a:pPr lvl="1"/>
            <a:r>
              <a:rPr lang="en-US" sz="2000" dirty="0" smtClean="0"/>
              <a:t>demand for professional services (e.g. accounting, legal services etc.) is low</a:t>
            </a:r>
          </a:p>
          <a:p>
            <a:r>
              <a:rPr lang="en-US" sz="2400" dirty="0" smtClean="0"/>
              <a:t>Majority of business services -Matatiele , Mthatha &amp; Kokstad</a:t>
            </a:r>
          </a:p>
          <a:p>
            <a:r>
              <a:rPr lang="en-US" sz="2400" dirty="0" smtClean="0"/>
              <a:t>Financial services (banking services) </a:t>
            </a:r>
          </a:p>
          <a:p>
            <a:pPr lvl="1"/>
            <a:r>
              <a:rPr lang="en-US" sz="2200" dirty="0" smtClean="0"/>
              <a:t>are available in all 4 municipalities</a:t>
            </a:r>
            <a:endParaRPr lang="en-ZA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TOURISM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 and underdeveloped sector</a:t>
            </a:r>
          </a:p>
          <a:p>
            <a:pPr lvl="1"/>
            <a:r>
              <a:rPr lang="en-US" sz="2000" dirty="0" smtClean="0"/>
              <a:t>limited marketing exposure and penetration</a:t>
            </a:r>
          </a:p>
          <a:p>
            <a:pPr lvl="1"/>
            <a:r>
              <a:rPr lang="en-US" sz="2000" dirty="0" smtClean="0"/>
              <a:t>low variety of activities &amp; undersupply of graded facilities </a:t>
            </a:r>
          </a:p>
          <a:p>
            <a:r>
              <a:rPr lang="en-US" sz="2400" dirty="0" smtClean="0"/>
              <a:t>Important economic growth sector</a:t>
            </a:r>
            <a:endParaRPr lang="en-ZA" sz="2400" dirty="0" smtClean="0"/>
          </a:p>
          <a:p>
            <a:r>
              <a:rPr lang="en-ZA" sz="2400" dirty="0" smtClean="0"/>
              <a:t>Transit  &amp; business tourism, and nature based tourism (eco-related tourism)</a:t>
            </a:r>
          </a:p>
          <a:p>
            <a:r>
              <a:rPr lang="en-ZA" sz="2400" dirty="0" smtClean="0"/>
              <a:t>Tourism concentrated in Matatiele &amp; Mbizana municipalities</a:t>
            </a:r>
          </a:p>
          <a:p>
            <a:r>
              <a:rPr lang="en-US" sz="2400" dirty="0" smtClean="0"/>
              <a:t>Proposed rerouting of the N2- i</a:t>
            </a:r>
            <a:r>
              <a:rPr lang="en-US" sz="2200" dirty="0" smtClean="0"/>
              <a:t>mplications for ANDM</a:t>
            </a:r>
          </a:p>
          <a:p>
            <a:pPr lvl="1"/>
            <a:r>
              <a:rPr lang="en-ZA" sz="2000" dirty="0" smtClean="0"/>
              <a:t>rerouting will bypass Mt Ayliff and Mt Frere (on existing N2 route)</a:t>
            </a:r>
          </a:p>
          <a:p>
            <a:pPr lvl="1"/>
            <a:r>
              <a:rPr lang="en-ZA" sz="2000" dirty="0" smtClean="0"/>
              <a:t>New route to run along the coast</a:t>
            </a:r>
          </a:p>
          <a:p>
            <a:pPr lvl="1"/>
            <a:r>
              <a:rPr lang="en-US" sz="2000" dirty="0" smtClean="0"/>
              <a:t>decline in stopover and business tourism </a:t>
            </a:r>
            <a:endParaRPr lang="en-ZA" sz="2000" dirty="0" smtClean="0"/>
          </a:p>
          <a:p>
            <a:pPr lvl="1"/>
            <a:endParaRPr lang="en-ZA" sz="2200" dirty="0" smtClean="0"/>
          </a:p>
          <a:p>
            <a:pPr lvl="1"/>
            <a:endParaRPr lang="en-ZA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6" y="273050"/>
            <a:ext cx="8420100" cy="851694"/>
          </a:xfrm>
        </p:spPr>
        <p:txBody>
          <a:bodyPr/>
          <a:lstStyle/>
          <a:p>
            <a:r>
              <a:rPr lang="en-ZA" dirty="0" smtClean="0"/>
              <a:t>MANUFACTURING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72480" y="1299964"/>
            <a:ext cx="4607053" cy="46493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Manufacturing, processing &amp; construction </a:t>
            </a:r>
          </a:p>
          <a:p>
            <a:r>
              <a:rPr lang="en-US" sz="2400" dirty="0" smtClean="0"/>
              <a:t>Contribution to economy </a:t>
            </a:r>
          </a:p>
          <a:p>
            <a:pPr lvl="1"/>
            <a:r>
              <a:rPr lang="en-US" sz="2000" dirty="0" smtClean="0"/>
              <a:t>District - relatively small – 12%</a:t>
            </a:r>
          </a:p>
          <a:p>
            <a:pPr lvl="1"/>
            <a:r>
              <a:rPr lang="en-US" sz="2000" dirty="0" smtClean="0"/>
              <a:t>Provincial – insignificant-0.1%</a:t>
            </a:r>
          </a:p>
          <a:p>
            <a:r>
              <a:rPr lang="en-US" sz="2400" dirty="0" smtClean="0"/>
              <a:t>Steady but noticeable growth between 1995 and 2010</a:t>
            </a:r>
          </a:p>
          <a:p>
            <a:r>
              <a:rPr lang="en-US" sz="2400" dirty="0" smtClean="0"/>
              <a:t>Manufacturing sector’s capacity - concentrated in Matatiele &amp; Umzimvubu </a:t>
            </a:r>
          </a:p>
          <a:p>
            <a:r>
              <a:rPr lang="en-US" sz="2400" dirty="0" smtClean="0"/>
              <a:t>Limited large scale manufacturing activities</a:t>
            </a:r>
            <a:endParaRPr lang="en-ZA" sz="2400" dirty="0"/>
          </a:p>
        </p:txBody>
      </p:sp>
      <p:sp>
        <p:nvSpPr>
          <p:cNvPr id="12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340768"/>
            <a:ext cx="4607053" cy="504056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Manufacturing activities: </a:t>
            </a:r>
          </a:p>
          <a:p>
            <a:pPr lvl="1"/>
            <a:r>
              <a:rPr lang="en-US" sz="2200" dirty="0" smtClean="0"/>
              <a:t>Food processing activities (e.g. </a:t>
            </a:r>
            <a:r>
              <a:rPr lang="en-US" sz="2000" dirty="0" smtClean="0"/>
              <a:t>milling, processing of animals products)</a:t>
            </a:r>
          </a:p>
          <a:p>
            <a:pPr lvl="1"/>
            <a:r>
              <a:rPr lang="en-US" sz="2000" dirty="0" smtClean="0"/>
              <a:t>Processing of wood products - very little value adding </a:t>
            </a:r>
          </a:p>
          <a:p>
            <a:pPr lvl="1"/>
            <a:r>
              <a:rPr lang="en-US" sz="2000" dirty="0" smtClean="0"/>
              <a:t>Small-scale artisan products –e.g. </a:t>
            </a:r>
            <a:r>
              <a:rPr lang="en-GB" sz="2000" dirty="0" smtClean="0"/>
              <a:t>brick making, sewing, hand craft and art related articles, welding, panel beating, scrapping of metal, etc.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sz="2000" dirty="0" smtClean="0"/>
              <a:t>Competition &amp; concentration in Kokstad  Mthatha</a:t>
            </a:r>
          </a:p>
          <a:p>
            <a:pPr lvl="1"/>
            <a:r>
              <a:rPr lang="en-US" sz="2000" dirty="0" smtClean="0"/>
              <a:t>value adding processes –low</a:t>
            </a:r>
          </a:p>
          <a:p>
            <a:pPr lvl="1"/>
            <a:r>
              <a:rPr lang="en-US" sz="2000" dirty="0" smtClean="0"/>
              <a:t>rural nature of the district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96983" y="1268760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79600"/>
            <a:ext cx="8915400" cy="125152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ALFRED NZO DISTRICT MUNICIPALITY </a:t>
            </a:r>
            <a:br>
              <a:rPr lang="en-ZA" dirty="0" smtClean="0"/>
            </a:br>
            <a:r>
              <a:rPr lang="en-ZA" dirty="0" smtClean="0"/>
              <a:t>LOCAL ECONOMIC </a:t>
            </a:r>
            <a:r>
              <a:rPr lang="en-ZA" smtClean="0"/>
              <a:t>DEVELOPMENT STRATEGY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radeGothic"/>
              <a:cs typeface="Trade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GOVERNMENT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Largest contributor to the economy </a:t>
            </a:r>
          </a:p>
          <a:p>
            <a:pPr lvl="1"/>
            <a:r>
              <a:rPr lang="en-US" sz="2200" dirty="0" smtClean="0"/>
              <a:t>36% to R-GGP</a:t>
            </a:r>
          </a:p>
          <a:p>
            <a:pPr lvl="1"/>
            <a:r>
              <a:rPr lang="en-US" sz="2200" dirty="0" smtClean="0"/>
              <a:t>33% to employment</a:t>
            </a:r>
          </a:p>
          <a:p>
            <a:r>
              <a:rPr lang="en-US" sz="2400" dirty="0" smtClean="0"/>
              <a:t>Access to a range of services and functions</a:t>
            </a:r>
          </a:p>
          <a:p>
            <a:pPr lvl="1"/>
            <a:r>
              <a:rPr lang="en-US" sz="2200" dirty="0" smtClean="0"/>
              <a:t>Provision of essential public services </a:t>
            </a:r>
          </a:p>
          <a:p>
            <a:pPr lvl="1"/>
            <a:r>
              <a:rPr lang="en-US" sz="2200" dirty="0" smtClean="0"/>
              <a:t>Developing skills </a:t>
            </a:r>
          </a:p>
          <a:p>
            <a:pPr lvl="1"/>
            <a:r>
              <a:rPr lang="en-US" sz="2200" dirty="0" smtClean="0"/>
              <a:t>Administration &amp; implementation of poverty alleviation &amp; reduction programs &amp; strategies</a:t>
            </a:r>
          </a:p>
          <a:p>
            <a:pPr lvl="1"/>
            <a:r>
              <a:rPr lang="en-US" sz="2200" dirty="0" smtClean="0"/>
              <a:t>Developing infrastructure and facilities </a:t>
            </a:r>
          </a:p>
          <a:p>
            <a:pPr lvl="1"/>
            <a:r>
              <a:rPr lang="en-US" sz="2200" dirty="0" smtClean="0"/>
              <a:t>Improvement of community livelihoods</a:t>
            </a:r>
            <a:endParaRPr lang="en-ZA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MINING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84515" y="1447800"/>
            <a:ext cx="4467545" cy="4572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Limited scale</a:t>
            </a:r>
          </a:p>
          <a:p>
            <a:pPr lvl="1"/>
            <a:r>
              <a:rPr lang="en-ZA" sz="2200" dirty="0" smtClean="0"/>
              <a:t>little commercial exploitable endowments of precious metals &amp; minerals</a:t>
            </a:r>
          </a:p>
          <a:p>
            <a:r>
              <a:rPr lang="en-ZA" dirty="0" smtClean="0"/>
              <a:t>Mineral deposits are few</a:t>
            </a:r>
          </a:p>
          <a:p>
            <a:pPr lvl="1"/>
            <a:r>
              <a:rPr lang="en-ZA" sz="2200" dirty="0" smtClean="0"/>
              <a:t>titanium, sand, quarry &amp; high quality clay, limestone, sandstone &amp; shale</a:t>
            </a:r>
          </a:p>
          <a:p>
            <a:r>
              <a:rPr lang="en-US" dirty="0" smtClean="0"/>
              <a:t>Actual performance - below expectations</a:t>
            </a:r>
          </a:p>
          <a:p>
            <a:r>
              <a:rPr lang="en-US" dirty="0" smtClean="0"/>
              <a:t>Major challenge -informality &amp; lack of regulation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265035" y="3501008"/>
            <a:ext cx="4061460" cy="2845296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Small-scale mining activities </a:t>
            </a:r>
          </a:p>
          <a:p>
            <a:pPr lvl="1"/>
            <a:r>
              <a:rPr lang="en-GB" sz="2200" dirty="0" smtClean="0"/>
              <a:t>Sand Mining</a:t>
            </a:r>
            <a:endParaRPr lang="en-ZA" sz="2200" dirty="0" smtClean="0"/>
          </a:p>
          <a:p>
            <a:pPr lvl="1"/>
            <a:r>
              <a:rPr lang="en-US" sz="2200" dirty="0" smtClean="0"/>
              <a:t>Quarrying- construction purposes </a:t>
            </a:r>
          </a:p>
          <a:p>
            <a:r>
              <a:rPr lang="en-US" dirty="0" smtClean="0"/>
              <a:t>Application for titanium mine at Xolobeni in Mbizana Municipality</a:t>
            </a:r>
            <a:endParaRPr lang="en-ZA" dirty="0" smtClean="0"/>
          </a:p>
          <a:p>
            <a:endParaRPr lang="en-ZA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187026" y="1196752"/>
          <a:ext cx="417291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09017" y="1268760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CONSTRUCTION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40532" y="1447800"/>
            <a:ext cx="405645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Among smallest economic sectors</a:t>
            </a:r>
          </a:p>
          <a:p>
            <a:pPr lvl="1"/>
            <a:r>
              <a:rPr lang="en-US" dirty="0" smtClean="0"/>
              <a:t>contribute approximately 3% to  district economy</a:t>
            </a:r>
          </a:p>
          <a:p>
            <a:r>
              <a:rPr lang="en-US" dirty="0" smtClean="0"/>
              <a:t>Challenge </a:t>
            </a:r>
          </a:p>
          <a:p>
            <a:pPr lvl="1"/>
            <a:r>
              <a:rPr lang="en-US" dirty="0" smtClean="0"/>
              <a:t>basic levels of skills, experience and competence</a:t>
            </a:r>
          </a:p>
          <a:p>
            <a:pPr lvl="1"/>
            <a:r>
              <a:rPr lang="en-US" dirty="0" smtClean="0"/>
              <a:t>Unable to undertake large high value construction projects</a:t>
            </a:r>
          </a:p>
          <a:p>
            <a:r>
              <a:rPr lang="en-US" dirty="0" smtClean="0"/>
              <a:t>Training and capacity building required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109017" y="1447800"/>
            <a:ext cx="4297555" cy="27012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Growth</a:t>
            </a:r>
          </a:p>
          <a:p>
            <a:pPr lvl="1"/>
            <a:r>
              <a:rPr lang="en-GB" dirty="0" smtClean="0"/>
              <a:t>Increase in building of houses</a:t>
            </a:r>
            <a:endParaRPr lang="en-ZA" dirty="0" smtClean="0"/>
          </a:p>
          <a:p>
            <a:pPr lvl="1"/>
            <a:r>
              <a:rPr lang="en-GB" dirty="0" smtClean="0"/>
              <a:t>Retail infrastructure / expansion by the private sector</a:t>
            </a:r>
            <a:endParaRPr lang="en-ZA" dirty="0" smtClean="0"/>
          </a:p>
          <a:p>
            <a:pPr lvl="1"/>
            <a:r>
              <a:rPr lang="en-US" dirty="0" smtClean="0"/>
              <a:t>Bulk infrastructure investment and maintenance - government expenditure</a:t>
            </a:r>
            <a:endParaRPr lang="en-ZA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031009" y="3645025"/>
          <a:ext cx="4635457" cy="21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874991" y="1268760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94471" y="260648"/>
          <a:ext cx="959506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PROJECTS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938887" y="3933056"/>
            <a:ext cx="5967113" cy="2232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Majority of projects concentrated in:</a:t>
            </a:r>
          </a:p>
          <a:p>
            <a:pPr lvl="1"/>
            <a:r>
              <a:rPr lang="en-US" sz="1800" dirty="0" smtClean="0"/>
              <a:t>Business support &amp; enterprise development sector -28% </a:t>
            </a:r>
          </a:p>
          <a:p>
            <a:pPr lvl="1"/>
            <a:r>
              <a:rPr lang="en-US" sz="1800" dirty="0" smtClean="0"/>
              <a:t>Agricultural sector - 25% </a:t>
            </a:r>
          </a:p>
          <a:p>
            <a:pPr lvl="1"/>
            <a:r>
              <a:rPr lang="en-US" sz="1800" dirty="0" smtClean="0"/>
              <a:t>Infrastructure projects -22% </a:t>
            </a:r>
          </a:p>
          <a:p>
            <a:r>
              <a:rPr lang="en-US" sz="2000" dirty="0" smtClean="0"/>
              <a:t>Manufacturing, tourism &amp; forestry – less emphasis</a:t>
            </a:r>
            <a:endParaRPr lang="en-Z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74" r="20927"/>
          <a:stretch>
            <a:fillRect/>
          </a:stretch>
        </p:blipFill>
        <p:spPr bwMode="auto">
          <a:xfrm>
            <a:off x="156017" y="1230449"/>
            <a:ext cx="3860879" cy="46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3938888" y="1412776"/>
          <a:ext cx="5772640" cy="2453640"/>
        </p:xfrm>
        <a:graphic>
          <a:graphicData uri="http://schemas.openxmlformats.org/drawingml/2006/table">
            <a:tbl>
              <a:tblPr/>
              <a:tblGrid>
                <a:gridCol w="1276010"/>
                <a:gridCol w="711331"/>
                <a:gridCol w="949210"/>
                <a:gridCol w="1179010"/>
                <a:gridCol w="935355"/>
                <a:gridCol w="721724"/>
              </a:tblGrid>
              <a:tr h="38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Sector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Ntaban-kulu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Mbizana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Umzimvubu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Matatiele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ANDM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Agriculture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19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Business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Forestry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Infrastructure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Manufacturing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Tourism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Other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Grand Total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34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48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18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130</a:t>
                      </a:r>
                      <a:endParaRPr lang="en-Z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247" marR="4524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74638"/>
            <a:ext cx="9060211" cy="922114"/>
          </a:xfrm>
        </p:spPr>
        <p:txBody>
          <a:bodyPr>
            <a:noAutofit/>
          </a:bodyPr>
          <a:lstStyle/>
          <a:p>
            <a:r>
              <a:rPr lang="en-US" sz="2800" cap="all" dirty="0" smtClean="0"/>
              <a:t>Project distribution per sector and municipality</a:t>
            </a:r>
            <a:endParaRPr lang="en-Z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4472" y="4797152"/>
            <a:ext cx="4368485" cy="1296144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Umzimvubu -</a:t>
            </a:r>
            <a:r>
              <a:rPr lang="en-US" sz="1800" dirty="0" smtClean="0"/>
              <a:t>30 LED projects </a:t>
            </a:r>
          </a:p>
          <a:p>
            <a:r>
              <a:rPr lang="en-US" sz="1800" dirty="0" smtClean="0"/>
              <a:t>Infrastructure sector - 30%</a:t>
            </a:r>
          </a:p>
          <a:p>
            <a:r>
              <a:rPr lang="en-US" sz="1800" dirty="0" smtClean="0"/>
              <a:t>Business support -23%</a:t>
            </a:r>
          </a:p>
          <a:p>
            <a:r>
              <a:rPr lang="en-US" sz="1800" dirty="0" smtClean="0"/>
              <a:t>Agricultural sector - 17%</a:t>
            </a:r>
            <a:endParaRPr lang="en-ZA" sz="1800" dirty="0" smtClean="0"/>
          </a:p>
          <a:p>
            <a:endParaRPr lang="en-ZA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213" r="6200" b="7724"/>
          <a:stretch>
            <a:fillRect/>
          </a:stretch>
        </p:blipFill>
        <p:spPr bwMode="auto">
          <a:xfrm>
            <a:off x="5709023" y="1196752"/>
            <a:ext cx="4284413" cy="3528392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6807"/>
          <a:stretch>
            <a:fillRect/>
          </a:stretch>
        </p:blipFill>
        <p:spPr bwMode="auto">
          <a:xfrm>
            <a:off x="0" y="1196753"/>
            <a:ext cx="4016896" cy="3826974"/>
          </a:xfrm>
          <a:prstGeom prst="rect">
            <a:avLst/>
          </a:prstGeom>
          <a:noFill/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5409846" y="4797152"/>
            <a:ext cx="4379691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b="1" dirty="0" smtClean="0">
                <a:latin typeface="+mn-lt"/>
              </a:rPr>
              <a:t>Ntabankulu</a:t>
            </a:r>
            <a:r>
              <a:rPr lang="en-US" dirty="0" smtClean="0">
                <a:latin typeface="+mn-lt"/>
              </a:rPr>
              <a:t>-34 LED projects listed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Infrastructure &amp; business support sectors -26% each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Agricultural sector - 18%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236809" y="3212976"/>
            <a:ext cx="2808312" cy="194421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1200" dirty="0" smtClean="0"/>
              <a:t>Both municipalities have strong focus on creating enabling environment &amp; business sector</a:t>
            </a:r>
            <a:endParaRPr lang="en-ZA" sz="12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74638"/>
            <a:ext cx="9060211" cy="922114"/>
          </a:xfrm>
        </p:spPr>
        <p:txBody>
          <a:bodyPr>
            <a:normAutofit/>
          </a:bodyPr>
          <a:lstStyle/>
          <a:p>
            <a:r>
              <a:rPr lang="en-US" sz="2800" cap="all" dirty="0" smtClean="0"/>
              <a:t>Project distribution per sector and municipality</a:t>
            </a:r>
            <a:endParaRPr lang="en-Z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72480" y="4437112"/>
            <a:ext cx="4602511" cy="172819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Matatiele</a:t>
            </a:r>
            <a:r>
              <a:rPr lang="en-US" dirty="0" smtClean="0"/>
              <a:t> -18 LED projects </a:t>
            </a:r>
          </a:p>
          <a:p>
            <a:pPr lvl="1"/>
            <a:r>
              <a:rPr lang="en-US" dirty="0" smtClean="0"/>
              <a:t>Fewest in district</a:t>
            </a:r>
          </a:p>
          <a:p>
            <a:r>
              <a:rPr lang="en-US" dirty="0" smtClean="0"/>
              <a:t>Infrastructure &amp; business support sectors -28% each</a:t>
            </a:r>
          </a:p>
          <a:p>
            <a:r>
              <a:rPr lang="en-US" dirty="0" smtClean="0"/>
              <a:t>Agricultural, forestry, tourism &amp; manufacturing - 11% </a:t>
            </a:r>
            <a:endParaRPr lang="en-Z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2189" t="2400" r="19238" b="6305"/>
          <a:stretch>
            <a:fillRect/>
          </a:stretch>
        </p:blipFill>
        <p:spPr bwMode="auto">
          <a:xfrm>
            <a:off x="0" y="1052737"/>
            <a:ext cx="3392827" cy="322121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7438" t="2885" r="20143" b="3139"/>
          <a:stretch>
            <a:fillRect/>
          </a:stretch>
        </p:blipFill>
        <p:spPr bwMode="auto">
          <a:xfrm>
            <a:off x="6045121" y="1124744"/>
            <a:ext cx="3432381" cy="3265376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5343043" y="4437112"/>
            <a:ext cx="4562957" cy="17281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b="1" dirty="0" smtClean="0">
                <a:latin typeface="+mn-lt"/>
              </a:rPr>
              <a:t>Mbizana</a:t>
            </a:r>
            <a:r>
              <a:rPr lang="en-US" dirty="0" smtClean="0">
                <a:latin typeface="+mn-lt"/>
              </a:rPr>
              <a:t>-48 LED projects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Largest number of projects in district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Agricultural  sector -40%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business support sector -33%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Infrastructure projects -11%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06939" y="1988840"/>
            <a:ext cx="2106234" cy="16561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ZA" sz="1400" dirty="0" smtClean="0"/>
              <a:t>Mbizana – strong emphasis on agriculture sector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612740" y="2924944"/>
            <a:ext cx="2340260" cy="151216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ZA" sz="1400" dirty="0" smtClean="0"/>
              <a:t>Matatiele – emphasis on infrastructure &amp; business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74638"/>
            <a:ext cx="9060211" cy="85010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PROJECT STATUS</a:t>
            </a:r>
            <a:endParaRPr lang="en-Z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463390" y="1484784"/>
            <a:ext cx="3677613" cy="45720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ZA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3995" t="391" r="14354" b="8194"/>
          <a:stretch>
            <a:fillRect/>
          </a:stretch>
        </p:blipFill>
        <p:spPr bwMode="auto">
          <a:xfrm>
            <a:off x="350489" y="1196752"/>
            <a:ext cx="2340260" cy="253385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8118"/>
          <a:stretch>
            <a:fillRect/>
          </a:stretch>
        </p:blipFill>
        <p:spPr bwMode="auto">
          <a:xfrm>
            <a:off x="194472" y="3789041"/>
            <a:ext cx="3317397" cy="251754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5225" r="17615"/>
          <a:stretch>
            <a:fillRect/>
          </a:stretch>
        </p:blipFill>
        <p:spPr bwMode="auto">
          <a:xfrm>
            <a:off x="6578113" y="1196753"/>
            <a:ext cx="2532639" cy="280831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733" r="14851"/>
          <a:stretch>
            <a:fillRect/>
          </a:stretch>
        </p:blipFill>
        <p:spPr bwMode="auto">
          <a:xfrm>
            <a:off x="5967113" y="3717032"/>
            <a:ext cx="3687527" cy="267865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r="62117" b="-10260"/>
          <a:stretch>
            <a:fillRect/>
          </a:stretch>
        </p:blipFill>
        <p:spPr bwMode="auto">
          <a:xfrm>
            <a:off x="6246363" y="950244"/>
            <a:ext cx="2841096" cy="39052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 l="5493" r="56496" b="37184"/>
          <a:stretch>
            <a:fillRect/>
          </a:stretch>
        </p:blipFill>
        <p:spPr bwMode="auto">
          <a:xfrm>
            <a:off x="428497" y="908720"/>
            <a:ext cx="2517775" cy="354012"/>
          </a:xfrm>
          <a:prstGeom prst="rect">
            <a:avLst/>
          </a:prstGeom>
          <a:noFill/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2612740" y="1052736"/>
            <a:ext cx="3510390" cy="201622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b="1" dirty="0" smtClean="0">
                <a:latin typeface="+mn-lt"/>
              </a:rPr>
              <a:t>Umzimvubu</a:t>
            </a:r>
            <a:r>
              <a:rPr lang="en-US" sz="1400" dirty="0" smtClean="0">
                <a:latin typeface="+mn-lt"/>
              </a:rPr>
              <a:t> -16/30 (53%) are either complete or ongoing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31% completed</a:t>
            </a:r>
            <a:endParaRPr lang="en-ZA" sz="14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69% - ongoing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548844" y="2852936"/>
            <a:ext cx="3510390" cy="20162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b="1" dirty="0" smtClean="0">
                <a:latin typeface="+mn-lt"/>
              </a:rPr>
              <a:t>Ntabankulu – 7/34</a:t>
            </a:r>
            <a:r>
              <a:rPr lang="en-US" sz="1400" dirty="0" smtClean="0">
                <a:latin typeface="+mn-lt"/>
              </a:rPr>
              <a:t> (20%) are either complete or ongoing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29% -completed</a:t>
            </a:r>
            <a:endParaRPr lang="en-ZA" sz="14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71% -ongoing</a:t>
            </a:r>
            <a:endParaRPr lang="en-ZA" sz="1400" dirty="0" smtClean="0">
              <a:latin typeface="+mn-lt"/>
            </a:endParaRP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74638"/>
            <a:ext cx="9060211" cy="922114"/>
          </a:xfrm>
        </p:spPr>
        <p:txBody>
          <a:bodyPr>
            <a:normAutofit/>
          </a:bodyPr>
          <a:lstStyle/>
          <a:p>
            <a:r>
              <a:rPr lang="en-ZA" sz="2800" dirty="0" smtClean="0"/>
              <a:t>PROJECT STATUS</a:t>
            </a:r>
            <a:endParaRPr lang="en-Z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28</a:t>
            </a:fld>
            <a:endParaRPr kumimoji="0"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1846" r="19469"/>
          <a:stretch>
            <a:fillRect/>
          </a:stretch>
        </p:blipFill>
        <p:spPr bwMode="auto">
          <a:xfrm>
            <a:off x="341735" y="1196752"/>
            <a:ext cx="2661048" cy="2808312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641399"/>
            <a:ext cx="4212468" cy="2657546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r="63380" b="-2603"/>
          <a:stretch>
            <a:fillRect/>
          </a:stretch>
        </p:blipFill>
        <p:spPr bwMode="auto">
          <a:xfrm>
            <a:off x="397407" y="980728"/>
            <a:ext cx="2751667" cy="369888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 l="17201" r="19966"/>
          <a:stretch>
            <a:fillRect/>
          </a:stretch>
        </p:blipFill>
        <p:spPr bwMode="auto">
          <a:xfrm>
            <a:off x="6747199" y="1196752"/>
            <a:ext cx="2418269" cy="2731342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5091" y="3645024"/>
            <a:ext cx="4280909" cy="2592288"/>
          </a:xfrm>
          <a:prstGeom prst="rect">
            <a:avLst/>
          </a:prstGeom>
          <a:noFill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 r="64249" b="-10260"/>
          <a:stretch>
            <a:fillRect/>
          </a:stretch>
        </p:blipFill>
        <p:spPr bwMode="auto">
          <a:xfrm>
            <a:off x="6201139" y="980728"/>
            <a:ext cx="2994158" cy="444500"/>
          </a:xfrm>
          <a:prstGeom prst="rect">
            <a:avLst/>
          </a:prstGeom>
          <a:noFill/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2768758" y="1196753"/>
            <a:ext cx="3432381" cy="202522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b="1" dirty="0" smtClean="0">
                <a:latin typeface="+mn-lt"/>
              </a:rPr>
              <a:t>Matatiele- </a:t>
            </a:r>
            <a:r>
              <a:rPr lang="en-US" sz="1400" dirty="0" smtClean="0">
                <a:latin typeface="+mn-lt"/>
              </a:rPr>
              <a:t>6/18(33%) are either complete or ongoing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33% completed</a:t>
            </a:r>
            <a:endParaRPr lang="en-ZA" sz="14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67% - ongoing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549260" y="2996952"/>
            <a:ext cx="3275948" cy="21602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b="1" dirty="0" smtClean="0">
                <a:latin typeface="+mn-lt"/>
              </a:rPr>
              <a:t>Mbizana –</a:t>
            </a:r>
            <a:r>
              <a:rPr lang="en-US" sz="1400" dirty="0" smtClean="0">
                <a:latin typeface="+mn-lt"/>
              </a:rPr>
              <a:t> 3/48(6%) are either complete or ongoing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33% completed</a:t>
            </a:r>
            <a:endParaRPr lang="en-ZA" sz="14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67% - ongoing</a:t>
            </a:r>
          </a:p>
          <a:p>
            <a:pPr lvl="1"/>
            <a:endParaRPr lang="en-US" sz="1400" dirty="0" smtClean="0">
              <a:latin typeface="+mn-lt"/>
            </a:endParaRP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ACTUAL PERFORMANCE OF ANDM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3657600" y="1306514"/>
            <a:ext cx="5985164" cy="5049836"/>
          </a:xfrm>
        </p:spPr>
        <p:txBody>
          <a:bodyPr/>
          <a:lstStyle/>
          <a:p>
            <a:r>
              <a:rPr lang="en-ZA" sz="2000" dirty="0" smtClean="0"/>
              <a:t>Perceptions that need to be addressed include:</a:t>
            </a:r>
          </a:p>
          <a:p>
            <a:pPr lvl="1"/>
            <a:r>
              <a:rPr lang="en-GB" sz="1600" dirty="0" smtClean="0"/>
              <a:t>Many small low impact initiatives with low momentum for change.  </a:t>
            </a:r>
            <a:endParaRPr lang="en-ZA" sz="1600" dirty="0" smtClean="0"/>
          </a:p>
          <a:p>
            <a:pPr lvl="1"/>
            <a:r>
              <a:rPr lang="en-GB" sz="1600" dirty="0" smtClean="0"/>
              <a:t>Traditional approach to LED, which focuses on poverty alleviation through the implementation of small projects.</a:t>
            </a:r>
            <a:endParaRPr lang="en-ZA" sz="1600" dirty="0" smtClean="0"/>
          </a:p>
          <a:p>
            <a:r>
              <a:rPr lang="en-GB" sz="2000" dirty="0" smtClean="0"/>
              <a:t>Structural problems with LED in the District:</a:t>
            </a:r>
            <a:endParaRPr lang="en-ZA" sz="2000" dirty="0" smtClean="0"/>
          </a:p>
          <a:p>
            <a:pPr lvl="1"/>
            <a:r>
              <a:rPr lang="en-GB" sz="1600" dirty="0" smtClean="0"/>
              <a:t>LED Policy is non-existent and should address 1) the u</a:t>
            </a:r>
            <a:r>
              <a:rPr lang="en-ZA" sz="1600" dirty="0" err="1" smtClean="0"/>
              <a:t>tilisation</a:t>
            </a:r>
            <a:r>
              <a:rPr lang="en-ZA" sz="1600" dirty="0" smtClean="0"/>
              <a:t> of budgets for leveraging from government; </a:t>
            </a:r>
            <a:r>
              <a:rPr lang="en-ZA" sz="1600" dirty="0" err="1" smtClean="0"/>
              <a:t>parastatals</a:t>
            </a:r>
            <a:r>
              <a:rPr lang="en-ZA" sz="1600" dirty="0" smtClean="0"/>
              <a:t>; private sector (CSI); donor agencies and other development agencies; 2) </a:t>
            </a:r>
            <a:r>
              <a:rPr lang="en-GB" sz="1600" dirty="0" smtClean="0"/>
              <a:t>Allocation of human resources towards LED planning; leveraging of resources and implementation; 3) Prioritization of projects; 4) LED approach over the short, medium and long term. </a:t>
            </a:r>
            <a:endParaRPr lang="en-ZA" sz="1600" dirty="0" smtClean="0"/>
          </a:p>
          <a:p>
            <a:pPr lvl="1"/>
            <a:r>
              <a:rPr lang="en-GB" sz="1600" dirty="0" smtClean="0"/>
              <a:t>Current approach is highly unsustainable in terms of spreading effort with low impact initiatives. </a:t>
            </a:r>
            <a:endParaRPr lang="en-ZA" sz="1600" dirty="0" smtClean="0"/>
          </a:p>
          <a:p>
            <a:pPr lvl="1"/>
            <a:r>
              <a:rPr lang="en-GB" sz="1600" dirty="0" smtClean="0"/>
              <a:t>Low leverage of funding and alignment with government in</a:t>
            </a:r>
            <a:r>
              <a:rPr lang="en-GB" sz="1600" b="1" dirty="0" smtClean="0"/>
              <a:t> </a:t>
            </a:r>
            <a:r>
              <a:rPr lang="en-GB" sz="1600" dirty="0" smtClean="0"/>
              <a:t>general.  </a:t>
            </a:r>
            <a:endParaRPr lang="en-ZA" sz="1600" dirty="0" smtClean="0"/>
          </a:p>
          <a:p>
            <a:endParaRPr lang="en-ZA" sz="2000" dirty="0"/>
          </a:p>
        </p:txBody>
      </p:sp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218" y="1306513"/>
            <a:ext cx="3700463" cy="2603500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84" y="4267200"/>
            <a:ext cx="4094162" cy="24542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ALFRED NZO DISTRICT MUNICIPALITY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79147" y="1412776"/>
            <a:ext cx="3588399" cy="4968552"/>
          </a:xfrm>
        </p:spPr>
        <p:txBody>
          <a:bodyPr>
            <a:noAutofit/>
          </a:bodyPr>
          <a:lstStyle/>
          <a:p>
            <a:r>
              <a:rPr lang="en-ZA" sz="2000" dirty="0" smtClean="0"/>
              <a:t>Northeastern part of Eastern Cape Province</a:t>
            </a:r>
          </a:p>
          <a:p>
            <a:r>
              <a:rPr lang="en-ZA" sz="2000" dirty="0" smtClean="0"/>
              <a:t>Local municipalities: Matatiele, Umzimvubu, Ntabankulu and Mbizana</a:t>
            </a:r>
          </a:p>
          <a:p>
            <a:r>
              <a:rPr lang="en-ZA" sz="2000" dirty="0" smtClean="0"/>
              <a:t>1 of 6 district municipalities</a:t>
            </a:r>
          </a:p>
          <a:p>
            <a:r>
              <a:rPr lang="en-ZA" sz="2000" dirty="0" smtClean="0"/>
              <a:t>strategic &amp; unique location</a:t>
            </a:r>
          </a:p>
          <a:p>
            <a:pPr lvl="1"/>
            <a:r>
              <a:rPr lang="en-ZA" sz="2000" dirty="0" smtClean="0"/>
              <a:t>stretches from  Drakensberg Mountains where it borders with Lesotho down to coast in the east.</a:t>
            </a:r>
          </a:p>
          <a:p>
            <a:r>
              <a:rPr lang="en-ZA" sz="2000" dirty="0" smtClean="0"/>
              <a:t>Area: 11119m</a:t>
            </a:r>
            <a:r>
              <a:rPr lang="en-ZA" sz="2000" baseline="30000" dirty="0" smtClean="0"/>
              <a:t>2</a:t>
            </a:r>
          </a:p>
          <a:p>
            <a:r>
              <a:rPr lang="en-ZA" sz="2000" dirty="0" smtClean="0"/>
              <a:t>Population -900 492 </a:t>
            </a:r>
          </a:p>
          <a:p>
            <a:endParaRPr lang="en-Z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30" t="6726" r="20791" b="12105"/>
          <a:stretch>
            <a:fillRect/>
          </a:stretch>
        </p:blipFill>
        <p:spPr bwMode="auto">
          <a:xfrm>
            <a:off x="116463" y="1628800"/>
            <a:ext cx="6218405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/>
            </a:r>
            <a:br>
              <a:rPr lang="en-US" cap="all" dirty="0" smtClean="0"/>
            </a:br>
            <a:r>
              <a:rPr lang="en-US" cap="all" dirty="0" smtClean="0"/>
              <a:t>STRUCTURAL ISSUES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7542" y="1415968"/>
          <a:ext cx="8676458" cy="494038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832494"/>
                <a:gridCol w="4843964"/>
              </a:tblGrid>
              <a:tr h="322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u="sng" dirty="0">
                          <a:solidFill>
                            <a:schemeClr val="tx1"/>
                          </a:solidFill>
                        </a:rPr>
                        <a:t>Strategic focus area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u="sng" dirty="0">
                          <a:solidFill>
                            <a:schemeClr val="tx1"/>
                          </a:solidFill>
                        </a:rPr>
                        <a:t>Key issue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Job creation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Less than 1 job per household throughout the district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Skills development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Low presence of highly skilled individuals and entrepreneurship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>
                          <a:solidFill>
                            <a:schemeClr val="tx1"/>
                          </a:solidFill>
                        </a:rPr>
                        <a:t>Income generation </a:t>
                      </a:r>
                      <a:endParaRPr lang="en-ZA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Low sectoral diversity and high dependency on few sectors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Cost of living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High cost of living relative to low disposable incomes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9818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>
                          <a:solidFill>
                            <a:schemeClr val="tx1"/>
                          </a:solidFill>
                        </a:rPr>
                        <a:t>Investment </a:t>
                      </a:r>
                      <a:endParaRPr lang="en-ZA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Low investment in primary and secondary sectors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>
                          <a:solidFill>
                            <a:schemeClr val="tx1"/>
                          </a:solidFill>
                        </a:rPr>
                        <a:t>Wages </a:t>
                      </a:r>
                      <a:endParaRPr lang="en-ZA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High dependency on low wage employment sectors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34909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>
                          <a:solidFill>
                            <a:schemeClr val="tx1"/>
                          </a:solidFill>
                        </a:rPr>
                        <a:t>Households </a:t>
                      </a:r>
                      <a:endParaRPr lang="en-ZA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High dependency on few people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  <a:tr h="34909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ZA" sz="2000">
                          <a:solidFill>
                            <a:schemeClr val="tx1"/>
                          </a:solidFill>
                        </a:rPr>
                        <a:t>Poverty </a:t>
                      </a:r>
                      <a:endParaRPr lang="en-ZA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</a:rPr>
                        <a:t>High incidence of poverty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KEY SECTOR ISSUES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ZA" sz="2400" dirty="0" smtClean="0"/>
              <a:t>Low economic base </a:t>
            </a:r>
          </a:p>
          <a:p>
            <a:pPr algn="just"/>
            <a:endParaRPr lang="en-ZA" sz="2400" dirty="0" smtClean="0"/>
          </a:p>
          <a:p>
            <a:pPr algn="just"/>
            <a:r>
              <a:rPr lang="en-ZA" sz="2400" dirty="0" smtClean="0"/>
              <a:t>Niche economy – skewed to few sector based on need to provide government support and absorb incomes of low income groups </a:t>
            </a:r>
          </a:p>
          <a:p>
            <a:pPr algn="just"/>
            <a:endParaRPr lang="en-ZA" sz="2400" dirty="0" smtClean="0"/>
          </a:p>
          <a:p>
            <a:pPr algn="just"/>
            <a:r>
              <a:rPr lang="en-ZA" sz="2400" dirty="0" smtClean="0"/>
              <a:t>Government is highest value adder to local economy in terms of budget spend</a:t>
            </a:r>
          </a:p>
          <a:p>
            <a:pPr algn="just"/>
            <a:endParaRPr lang="en-ZA" sz="2400" dirty="0" smtClean="0"/>
          </a:p>
          <a:p>
            <a:pPr algn="just"/>
            <a:r>
              <a:rPr lang="en-ZA" sz="2400" dirty="0" smtClean="0"/>
              <a:t>Government and Community services highest employer followed by Wholesale trade and Agriculture </a:t>
            </a:r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SPATIAL ISSUES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Peripheral economy; </a:t>
            </a:r>
          </a:p>
          <a:p>
            <a:r>
              <a:rPr lang="en-ZA" dirty="0" smtClean="0"/>
              <a:t>Dispersed settlement patterns and commercial farming; </a:t>
            </a:r>
          </a:p>
          <a:p>
            <a:r>
              <a:rPr lang="en-ZA" dirty="0" smtClean="0"/>
              <a:t>Majority land ownership in traditional authority; </a:t>
            </a:r>
          </a:p>
          <a:p>
            <a:r>
              <a:rPr lang="en-ZA" dirty="0" smtClean="0"/>
              <a:t>Lack of services / backlogs; </a:t>
            </a:r>
          </a:p>
          <a:p>
            <a:r>
              <a:rPr lang="en-ZA" dirty="0" smtClean="0"/>
              <a:t>Low investment in nodes and corridors; </a:t>
            </a:r>
          </a:p>
          <a:p>
            <a:r>
              <a:rPr lang="en-ZA" dirty="0" smtClean="0"/>
              <a:t>Tourism and agrarian spatial bias.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cap="all" dirty="0" smtClean="0"/>
              <a:t/>
            </a:r>
            <a:br>
              <a:rPr lang="en-ZA" b="1" cap="all" dirty="0" smtClean="0"/>
            </a:br>
            <a:r>
              <a:rPr lang="en-ZA" sz="4400" cap="all" dirty="0" smtClean="0"/>
              <a:t>LED STRATEGY</a:t>
            </a:r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US" cap="all" dirty="0" smtClean="0"/>
              <a:t>ROLE OF ALFRED NZO IN LED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LED DRIVERS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strategic focus 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ANDM LED Strategy - refinement of municipal strategic intent outlined in the IDP and should:</a:t>
            </a:r>
          </a:p>
          <a:p>
            <a:pPr lvl="1"/>
            <a:r>
              <a:rPr lang="en-ZA" sz="2400" dirty="0" smtClean="0"/>
              <a:t>facilitate and promote synergies</a:t>
            </a:r>
          </a:p>
          <a:p>
            <a:pPr lvl="1"/>
            <a:r>
              <a:rPr lang="en-ZA" sz="2400" dirty="0" smtClean="0"/>
              <a:t>acknowledges and seeks to refine the development vision outlined in the IDP</a:t>
            </a:r>
          </a:p>
          <a:p>
            <a:pPr lvl="1"/>
            <a:r>
              <a:rPr lang="en-ZA" sz="2400" dirty="0" smtClean="0"/>
              <a:t>outlines the local economic development goals/objectives </a:t>
            </a:r>
          </a:p>
          <a:p>
            <a:pPr lvl="1"/>
            <a:r>
              <a:rPr lang="en-ZA" sz="2400" dirty="0" smtClean="0"/>
              <a:t>presents the strategic intervention areas/initiatives</a:t>
            </a:r>
            <a:endParaRPr lang="en-US" sz="2400" dirty="0" smtClean="0"/>
          </a:p>
          <a:p>
            <a:pPr lvl="1"/>
            <a:r>
              <a:rPr lang="en-ZA" sz="2400" dirty="0" smtClean="0"/>
              <a:t>Acknowledge that the responsibility of the municipality is to create a climate conducive for investment and growth</a:t>
            </a:r>
          </a:p>
          <a:p>
            <a:pPr lvl="1"/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Development vision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141952" y="1486717"/>
            <a:ext cx="5628978" cy="1238250"/>
            <a:chOff x="9360" y="3945"/>
            <a:chExt cx="6240" cy="1950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9360" y="4320"/>
              <a:ext cx="2100" cy="1215"/>
            </a:xfrm>
            <a:prstGeom prst="rect">
              <a:avLst/>
            </a:prstGeom>
            <a:solidFill>
              <a:srgbClr val="ECDDD3"/>
            </a:solidFill>
            <a:ln w="381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CDDD3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ZA" sz="1600" b="0" i="0" u="none" strike="noStrike" cap="none" normalizeH="0" baseline="0" dirty="0" smtClean="0">
                  <a:ln>
                    <a:noFill/>
                  </a:ln>
                  <a:solidFill>
                    <a:srgbClr val="243F60"/>
                  </a:solidFill>
                  <a:effectLst/>
                  <a:latin typeface="Calibri" pitchFamily="34" charset="0"/>
                  <a:cs typeface="Arial" pitchFamily="34" charset="0"/>
                </a:rPr>
                <a:t>Municipal strategic goals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1985" y="3945"/>
              <a:ext cx="3615" cy="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Z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Economic growth</a:t>
              </a:r>
              <a:endParaRPr kumimoji="0" lang="en-Z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Z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Community resilience and self-reliance</a:t>
              </a:r>
              <a:endParaRPr kumimoji="0" lang="en-Z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Z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Service excellence and sustainability</a:t>
              </a:r>
            </a:p>
            <a:p>
              <a:pPr marL="0" marR="0" lvl="0" indent="0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Z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Common purpose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>
              <a:off x="11490" y="4140"/>
              <a:ext cx="465" cy="143"/>
            </a:xfrm>
            <a:prstGeom prst="rightArrow">
              <a:avLst>
                <a:gd name="adj1" fmla="val 50000"/>
                <a:gd name="adj2" fmla="val 81294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6326" name="AutoShape 6"/>
            <p:cNvSpPr>
              <a:spLocks noChangeArrowheads="1"/>
            </p:cNvSpPr>
            <p:nvPr/>
          </p:nvSpPr>
          <p:spPr bwMode="auto">
            <a:xfrm>
              <a:off x="11490" y="4530"/>
              <a:ext cx="465" cy="143"/>
            </a:xfrm>
            <a:prstGeom prst="rightArrow">
              <a:avLst>
                <a:gd name="adj1" fmla="val 50000"/>
                <a:gd name="adj2" fmla="val 81294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1505" y="4856"/>
              <a:ext cx="465" cy="143"/>
            </a:xfrm>
            <a:prstGeom prst="rightArrow">
              <a:avLst>
                <a:gd name="adj1" fmla="val 50000"/>
                <a:gd name="adj2" fmla="val 81294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1490" y="5180"/>
              <a:ext cx="465" cy="143"/>
            </a:xfrm>
            <a:prstGeom prst="rightArrow">
              <a:avLst>
                <a:gd name="adj1" fmla="val 50000"/>
                <a:gd name="adj2" fmla="val 81294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3404" y="1500572"/>
            <a:ext cx="3295650" cy="1224395"/>
          </a:xfrm>
          <a:prstGeom prst="rect">
            <a:avLst/>
          </a:prstGeom>
          <a:solidFill>
            <a:srgbClr val="ECDDD3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CDDD3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243F60"/>
                </a:solidFill>
                <a:effectLst/>
                <a:latin typeface="Calibri" pitchFamily="34" charset="0"/>
                <a:cs typeface="Arial" pitchFamily="34" charset="0"/>
              </a:rPr>
              <a:t>A self-sustainable municipality that guarantees effective and efficient rural development.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ZA" sz="1400" i="1" dirty="0" smtClean="0">
                <a:solidFill>
                  <a:srgbClr val="243F60"/>
                </a:solidFill>
                <a:latin typeface="Calibri" pitchFamily="34" charset="0"/>
              </a:rPr>
              <a:t>ANDM: IDP vision</a:t>
            </a:r>
            <a:endParaRPr kumimoji="0" lang="en-ZA" b="0" i="1" u="none" strike="noStrike" cap="none" normalizeH="0" baseline="0" dirty="0" smtClean="0">
              <a:ln>
                <a:noFill/>
              </a:ln>
              <a:solidFill>
                <a:srgbClr val="243F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ZA" b="0" i="0" u="none" strike="noStrike" cap="none" normalizeH="0" baseline="0" dirty="0" smtClean="0">
              <a:ln>
                <a:noFill/>
              </a:ln>
              <a:solidFill>
                <a:srgbClr val="243F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23404" y="4003954"/>
          <a:ext cx="9187296" cy="290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wn Arrow 15"/>
          <p:cNvSpPr/>
          <p:nvPr/>
        </p:nvSpPr>
        <p:spPr>
          <a:xfrm>
            <a:off x="2922732" y="2697257"/>
            <a:ext cx="3782860" cy="13967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ECONOMIC DEVELOPMENT OBJECTIVES</a:t>
            </a:r>
            <a:endParaRPr lang="en-ZA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519054" y="1948997"/>
            <a:ext cx="419467" cy="321945"/>
          </a:xfrm>
          <a:prstGeom prst="rightArrow">
            <a:avLst>
              <a:gd name="adj1" fmla="val 50000"/>
              <a:gd name="adj2" fmla="val 81294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cap="all" dirty="0" smtClean="0"/>
              <a:t>Development Strategies</a:t>
            </a:r>
            <a:r>
              <a:rPr lang="en-ZA" cap="all" dirty="0" smtClean="0"/>
              <a:t/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84618" y="1600199"/>
            <a:ext cx="4821382" cy="4869873"/>
          </a:xfrm>
        </p:spPr>
        <p:txBody>
          <a:bodyPr/>
          <a:lstStyle/>
          <a:p>
            <a:r>
              <a:rPr lang="en-ZA" sz="2000" dirty="0" smtClean="0"/>
              <a:t>Strategy 1:  Optimal use of resources the Municipality and other government agencies have access to and controls.</a:t>
            </a:r>
          </a:p>
          <a:p>
            <a:r>
              <a:rPr lang="en-ZA" sz="2000" dirty="0" smtClean="0"/>
              <a:t>Strategy 2:  Facilitating the implementing bulk infrastructure projects unlock economic development potential and opportunities.  </a:t>
            </a:r>
          </a:p>
          <a:p>
            <a:r>
              <a:rPr lang="en-ZA" sz="2000" dirty="0" smtClean="0"/>
              <a:t>Strategy 3: Providing strategic support to key economic sectors. </a:t>
            </a:r>
          </a:p>
          <a:p>
            <a:r>
              <a:rPr lang="en-ZA" sz="2000" dirty="0" smtClean="0"/>
              <a:t>Strategy 4:  Establishing planning frameworks and governance systems that support Local Economic Development.</a:t>
            </a:r>
          </a:p>
          <a:p>
            <a:r>
              <a:rPr lang="en-ZA" sz="2000" dirty="0" smtClean="0"/>
              <a:t>Strategy 5:  Developing and supporting SMME. </a:t>
            </a:r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374073" y="1918855"/>
          <a:ext cx="4613563" cy="348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2160804" y="-247866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 err="1"/>
              <a:t>Mobilisation</a:t>
            </a:r>
            <a:r>
              <a:rPr lang="en-US" sz="2400" cap="all" dirty="0"/>
              <a:t> and Optimal use of Public Resources </a:t>
            </a:r>
            <a:endParaRPr lang="en-ZA" sz="2400" cap="all" dirty="0"/>
          </a:p>
          <a:p>
            <a:pPr algn="ctr"/>
            <a:endParaRPr lang="en-ZA" sz="24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2940125" y="683846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INFRASTRUCTURE DEVELOPMENT</a:t>
            </a:r>
            <a:endParaRPr lang="en-ZA" sz="2400" cap="all" dirty="0"/>
          </a:p>
          <a:p>
            <a:pPr algn="ctr"/>
            <a:endParaRPr lang="en-ZA" sz="2400" dirty="0"/>
          </a:p>
        </p:txBody>
      </p:sp>
      <p:sp>
        <p:nvSpPr>
          <p:cNvPr id="9" name="Rectangle 8"/>
          <p:cNvSpPr/>
          <p:nvPr/>
        </p:nvSpPr>
        <p:spPr>
          <a:xfrm rot="5400000">
            <a:off x="4145474" y="1424643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Strategic Support to Key Economic Sectors</a:t>
            </a:r>
            <a:endParaRPr lang="en-ZA" sz="2400" cap="all" dirty="0"/>
          </a:p>
          <a:p>
            <a:pPr algn="ctr"/>
            <a:endParaRPr lang="en-ZA" sz="24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5420080" y="2425629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LOCAL ECONOMIC GOVERNANCE </a:t>
            </a:r>
            <a:endParaRPr lang="en-ZA" sz="2400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6529532" y="3371201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SMME DEVELOPMENT AND SUPPORT</a:t>
            </a:r>
            <a:endParaRPr lang="en-ZA" sz="2400" cap="al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7" y="1600200"/>
            <a:ext cx="7775862" cy="4525963"/>
          </a:xfrm>
        </p:spPr>
        <p:txBody>
          <a:bodyPr/>
          <a:lstStyle/>
          <a:p>
            <a:r>
              <a:rPr lang="en-US" sz="2400" dirty="0" smtClean="0"/>
              <a:t>Public land and buildings release program</a:t>
            </a:r>
            <a:endParaRPr lang="en-ZA" sz="2400" dirty="0" smtClean="0"/>
          </a:p>
          <a:p>
            <a:pPr lvl="1"/>
            <a:r>
              <a:rPr lang="en-ZA" sz="2400" dirty="0" smtClean="0"/>
              <a:t>Land audit to identify determine availability and suitability of land for development</a:t>
            </a:r>
          </a:p>
          <a:p>
            <a:pPr lvl="1"/>
            <a:r>
              <a:rPr lang="en-ZA" sz="2400" dirty="0" smtClean="0"/>
              <a:t>Identification and assessment of vacant and underutilised district municipality and state owned buildings</a:t>
            </a:r>
          </a:p>
          <a:p>
            <a:pPr lvl="1"/>
            <a:r>
              <a:rPr lang="en-US" sz="2400" dirty="0" smtClean="0"/>
              <a:t>Land release at local municipal level for development</a:t>
            </a:r>
          </a:p>
          <a:p>
            <a:r>
              <a:rPr lang="en-US" sz="2400" dirty="0" err="1" smtClean="0"/>
              <a:t>Mobilisation</a:t>
            </a:r>
            <a:r>
              <a:rPr lang="en-US" sz="2400" dirty="0" smtClean="0"/>
              <a:t> of funding</a:t>
            </a:r>
            <a:endParaRPr lang="en-ZA" sz="2400" cap="all" dirty="0" smtClean="0"/>
          </a:p>
          <a:p>
            <a:pPr lvl="1"/>
            <a:r>
              <a:rPr lang="en-US" sz="2400" dirty="0" smtClean="0"/>
              <a:t>LED Directorate must lobby and advocate for LED with other departments in the district, provincial and national government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1" y="1639318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cap="all" dirty="0" err="1"/>
              <a:t>Mobilisation</a:t>
            </a:r>
            <a:r>
              <a:rPr lang="en-US" sz="2000" cap="all" dirty="0"/>
              <a:t> and Optimal use of Public Resources </a:t>
            </a:r>
            <a:endParaRPr lang="en-ZA" sz="2000" cap="all" dirty="0"/>
          </a:p>
          <a:p>
            <a:pPr algn="ctr"/>
            <a:endParaRPr lang="en-ZA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272398" y="2763675"/>
            <a:ext cx="5770984" cy="764931"/>
          </a:xfrm>
        </p:spPr>
        <p:txBody>
          <a:bodyPr>
            <a:normAutofit/>
          </a:bodyPr>
          <a:lstStyle/>
          <a:p>
            <a:r>
              <a:rPr lang="en-ZA" dirty="0" smtClean="0"/>
              <a:t>PLANNING PROCESS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84" y="0"/>
            <a:ext cx="8464815" cy="7653338"/>
            <a:chOff x="0" y="0"/>
            <a:chExt cx="4922" cy="482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92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833" y="834"/>
              <a:ext cx="1077" cy="558"/>
              <a:chOff x="3833" y="834"/>
              <a:chExt cx="1077" cy="558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3833" y="834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3" y="834"/>
                <a:ext cx="1077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3833" y="834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909" y="871"/>
              <a:ext cx="4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 develop a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376" y="871"/>
              <a:ext cx="39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framework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909" y="974"/>
              <a:ext cx="53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for an effective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909" y="1076"/>
              <a:ext cx="7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implementation of the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909" y="1179"/>
              <a:ext cx="27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strategy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196" y="1179"/>
              <a:ext cx="3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232" y="1179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909" y="1283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833" y="1485"/>
              <a:ext cx="1077" cy="1602"/>
              <a:chOff x="3833" y="1485"/>
              <a:chExt cx="1077" cy="1602"/>
            </a:xfrm>
          </p:grpSpPr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833" y="1485"/>
                <a:ext cx="1077" cy="160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3" y="1486"/>
                <a:ext cx="1077" cy="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3833" y="1485"/>
                <a:ext cx="1077" cy="160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3909" y="1523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003" y="1534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098" y="1529"/>
              <a:ext cx="4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Institutional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098" y="1644"/>
              <a:ext cx="3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planning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452" y="164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3909" y="1759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4003" y="1770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4098" y="1765"/>
              <a:ext cx="58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Funding options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718" y="1765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909" y="1879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003" y="1890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098" y="1885"/>
              <a:ext cx="5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Area marketing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098" y="2001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framework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523" y="200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909" y="2117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003" y="2128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098" y="2123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120" y="2123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Implementation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098" y="2238"/>
              <a:ext cx="3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program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429" y="2238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909" y="2353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003" y="2364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098" y="2359"/>
              <a:ext cx="5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Monitoring &amp;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098" y="2474"/>
              <a:ext cx="4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evaluation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098" y="2590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framework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523" y="259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909" y="270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833" y="3139"/>
              <a:ext cx="1077" cy="545"/>
              <a:chOff x="3833" y="3139"/>
              <a:chExt cx="1077" cy="545"/>
            </a:xfrm>
          </p:grpSpPr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3833" y="3139"/>
                <a:ext cx="1077" cy="54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73" name="Picture 4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3" y="3139"/>
                <a:ext cx="1077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3833" y="3139"/>
                <a:ext cx="1077" cy="54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909" y="3177"/>
              <a:ext cx="8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Stakeholder meetings,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909" y="3292"/>
              <a:ext cx="8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Technical assessments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795" y="329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909" y="3408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3833" y="3759"/>
              <a:ext cx="1077" cy="555"/>
              <a:chOff x="3833" y="3759"/>
              <a:chExt cx="1077" cy="555"/>
            </a:xfrm>
          </p:grpSpPr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3833" y="3759"/>
                <a:ext cx="1077" cy="5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81" name="Picture 5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33" y="3760"/>
                <a:ext cx="1077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3833" y="3759"/>
                <a:ext cx="1077" cy="5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909" y="379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09" y="3793"/>
              <a:ext cx="7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LED STRATEGY/PLAN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909" y="3908"/>
              <a:ext cx="7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IMPLEMENTATION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909" y="4024"/>
              <a:ext cx="5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FRAMEWORK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447" y="4145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909" y="426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0" y="815"/>
              <a:ext cx="285" cy="558"/>
              <a:chOff x="0" y="815"/>
              <a:chExt cx="285" cy="558"/>
            </a:xfrm>
          </p:grpSpPr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0" y="815"/>
                <a:ext cx="284" cy="55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91" name="Picture 6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" y="815"/>
                <a:ext cx="284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0" y="815"/>
                <a:ext cx="284" cy="55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 rot="16200000">
              <a:off x="-51" y="1083"/>
              <a:ext cx="37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Objective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6200000">
              <a:off x="121" y="903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>
              <a:off x="1" y="1449"/>
              <a:ext cx="284" cy="1608"/>
              <a:chOff x="1" y="1449"/>
              <a:chExt cx="284" cy="1608"/>
            </a:xfrm>
          </p:grpSpPr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1" y="1449"/>
                <a:ext cx="284" cy="1607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097" name="Picture 7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" y="1449"/>
                <a:ext cx="284" cy="1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1" y="1449"/>
                <a:ext cx="284" cy="1607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 rot="16200000">
              <a:off x="-42" y="2176"/>
              <a:ext cx="35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Activities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6200000">
              <a:off x="121" y="2005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 rot="16200000">
              <a:off x="350" y="3504"/>
              <a:ext cx="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1" y="3120"/>
              <a:ext cx="284" cy="527"/>
              <a:chOff x="1" y="3120"/>
              <a:chExt cx="284" cy="527"/>
            </a:xfrm>
          </p:grpSpPr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1" y="3120"/>
                <a:ext cx="284" cy="526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04" name="Picture 8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" y="3120"/>
                <a:ext cx="284" cy="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1" y="3120"/>
                <a:ext cx="284" cy="526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 rot="16200000">
              <a:off x="13" y="3310"/>
              <a:ext cx="24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Inputs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 rot="16200000">
              <a:off x="121" y="3188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 rot="16200000">
              <a:off x="350" y="4094"/>
              <a:ext cx="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1" y="3730"/>
              <a:ext cx="284" cy="584"/>
              <a:chOff x="1" y="3730"/>
              <a:chExt cx="284" cy="584"/>
            </a:xfrm>
          </p:grpSpPr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1" y="3730"/>
                <a:ext cx="284" cy="584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11" name="Picture 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" y="3730"/>
                <a:ext cx="2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1" y="3730"/>
                <a:ext cx="284" cy="584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 rot="16200000">
              <a:off x="-14" y="3947"/>
              <a:ext cx="29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Results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 rot="16200000">
              <a:off x="121" y="3801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 rot="16200000">
              <a:off x="350" y="4762"/>
              <a:ext cx="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>
              <a:off x="1515" y="822"/>
              <a:ext cx="1077" cy="558"/>
              <a:chOff x="1515" y="822"/>
              <a:chExt cx="1077" cy="558"/>
            </a:xfrm>
          </p:grpSpPr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515" y="822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18" name="Picture 9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15" y="823"/>
                <a:ext cx="1077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1515" y="822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591" y="860"/>
              <a:ext cx="1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697" y="860"/>
              <a:ext cx="63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assess the current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591" y="962"/>
              <a:ext cx="3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situation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1920" y="962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1591" y="117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1612" y="117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>
              <a:off x="1515" y="1474"/>
              <a:ext cx="1077" cy="1601"/>
              <a:chOff x="1515" y="1474"/>
              <a:chExt cx="1077" cy="1601"/>
            </a:xfrm>
          </p:grpSpPr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1515" y="1474"/>
                <a:ext cx="1077" cy="160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28" name="Picture 10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15" y="1475"/>
                <a:ext cx="1077" cy="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1515" y="1474"/>
                <a:ext cx="1077" cy="160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1591" y="1512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84" y="1523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1780" y="1518"/>
              <a:ext cx="4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Contextual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1780" y="1634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analysis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2081" y="163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1591" y="1748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1684" y="1759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1780" y="1754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Socio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1986" y="1754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2015" y="1754"/>
              <a:ext cx="3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economic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1780" y="1870"/>
              <a:ext cx="3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analysis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102" y="187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1591" y="1984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1684" y="1995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1780" y="199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1802" y="1990"/>
              <a:ext cx="3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Economic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1780" y="2106"/>
              <a:ext cx="4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assessment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2223" y="210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2245" y="2106"/>
              <a:ext cx="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&amp;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1780" y="2221"/>
              <a:ext cx="2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issues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010" y="222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1591" y="2336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1684" y="2347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1780" y="2342"/>
              <a:ext cx="54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Local economy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2354" y="234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1591" y="2456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1684" y="2467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1780" y="2462"/>
              <a:ext cx="6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Projects inventory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2481" y="246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1591" y="2578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1684" y="2589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1780" y="2584"/>
              <a:ext cx="2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Sector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2047" y="2584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analysis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2348" y="258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1684" y="2710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2073" y="282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1591" y="293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50"/>
            <p:cNvGrpSpPr>
              <a:grpSpLocks/>
            </p:cNvGrpSpPr>
            <p:nvPr/>
          </p:nvGrpSpPr>
          <p:grpSpPr bwMode="auto">
            <a:xfrm>
              <a:off x="1515" y="3127"/>
              <a:ext cx="1077" cy="546"/>
              <a:chOff x="1515" y="3127"/>
              <a:chExt cx="1077" cy="546"/>
            </a:xfrm>
          </p:grpSpPr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1515" y="3127"/>
                <a:ext cx="1077" cy="54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72" name="Picture 14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15" y="3128"/>
                <a:ext cx="1077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1515" y="3127"/>
                <a:ext cx="1077" cy="54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1591" y="3166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Stakeholder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1591" y="3281"/>
              <a:ext cx="44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consultation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2069" y="328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1591" y="3397"/>
              <a:ext cx="1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1775" y="339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1804" y="3397"/>
              <a:ext cx="5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top data review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2412" y="339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1591" y="3511"/>
              <a:ext cx="4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Research etc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2082" y="351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63"/>
            <p:cNvGrpSpPr>
              <a:grpSpLocks/>
            </p:cNvGrpSpPr>
            <p:nvPr/>
          </p:nvGrpSpPr>
          <p:grpSpPr bwMode="auto">
            <a:xfrm>
              <a:off x="1515" y="3749"/>
              <a:ext cx="1077" cy="565"/>
              <a:chOff x="1515" y="3749"/>
              <a:chExt cx="1077" cy="565"/>
            </a:xfrm>
          </p:grpSpPr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1515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85" name="Picture 16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15" y="3749"/>
                <a:ext cx="1077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1515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1591" y="3786"/>
              <a:ext cx="7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STATUS QUO REPORT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2441" y="378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1591" y="402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70"/>
            <p:cNvGrpSpPr>
              <a:grpSpLocks/>
            </p:cNvGrpSpPr>
            <p:nvPr/>
          </p:nvGrpSpPr>
          <p:grpSpPr bwMode="auto">
            <a:xfrm>
              <a:off x="354" y="815"/>
              <a:ext cx="1077" cy="558"/>
              <a:chOff x="354" y="815"/>
              <a:chExt cx="1077" cy="558"/>
            </a:xfrm>
          </p:grpSpPr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354" y="815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192" name="Picture 16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4" y="815"/>
                <a:ext cx="1077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354" y="815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429" y="852"/>
              <a:ext cx="7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 facilitate discussion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429" y="955"/>
              <a:ext cx="77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and agreement on the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429" y="1058"/>
              <a:ext cx="67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terms of reference,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429" y="1162"/>
              <a:ext cx="86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approach &amp; methodology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1322" y="1162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79"/>
            <p:cNvGrpSpPr>
              <a:grpSpLocks/>
            </p:cNvGrpSpPr>
            <p:nvPr/>
          </p:nvGrpSpPr>
          <p:grpSpPr bwMode="auto">
            <a:xfrm>
              <a:off x="354" y="1466"/>
              <a:ext cx="1077" cy="1602"/>
              <a:chOff x="354" y="1466"/>
              <a:chExt cx="1077" cy="1602"/>
            </a:xfrm>
          </p:grpSpPr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354" y="1466"/>
                <a:ext cx="1077" cy="160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01" name="Picture 17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4" y="1467"/>
                <a:ext cx="1077" cy="1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354" y="1466"/>
                <a:ext cx="1077" cy="160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04" name="Rectangle 180"/>
            <p:cNvSpPr>
              <a:spLocks noChangeArrowheads="1"/>
            </p:cNvSpPr>
            <p:nvPr/>
          </p:nvSpPr>
          <p:spPr bwMode="auto">
            <a:xfrm>
              <a:off x="429" y="1504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5" name="Rectangle 181"/>
            <p:cNvSpPr>
              <a:spLocks noChangeArrowheads="1"/>
            </p:cNvSpPr>
            <p:nvPr/>
          </p:nvSpPr>
          <p:spPr bwMode="auto">
            <a:xfrm>
              <a:off x="523" y="1515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Rectangle 182"/>
            <p:cNvSpPr>
              <a:spLocks noChangeArrowheads="1"/>
            </p:cNvSpPr>
            <p:nvPr/>
          </p:nvSpPr>
          <p:spPr bwMode="auto">
            <a:xfrm>
              <a:off x="619" y="1510"/>
              <a:ext cx="4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Initial data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7" name="Rectangle 183"/>
            <p:cNvSpPr>
              <a:spLocks noChangeArrowheads="1"/>
            </p:cNvSpPr>
            <p:nvPr/>
          </p:nvSpPr>
          <p:spPr bwMode="auto">
            <a:xfrm>
              <a:off x="619" y="1626"/>
              <a:ext cx="3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collection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8" name="Rectangle 184"/>
            <p:cNvSpPr>
              <a:spLocks noChangeArrowheads="1"/>
            </p:cNvSpPr>
            <p:nvPr/>
          </p:nvSpPr>
          <p:spPr bwMode="auto">
            <a:xfrm>
              <a:off x="992" y="162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Rectangle 185"/>
            <p:cNvSpPr>
              <a:spLocks noChangeArrowheads="1"/>
            </p:cNvSpPr>
            <p:nvPr/>
          </p:nvSpPr>
          <p:spPr bwMode="auto">
            <a:xfrm>
              <a:off x="429" y="1740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186"/>
            <p:cNvSpPr>
              <a:spLocks noChangeArrowheads="1"/>
            </p:cNvSpPr>
            <p:nvPr/>
          </p:nvSpPr>
          <p:spPr bwMode="auto">
            <a:xfrm>
              <a:off x="523" y="1751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1" name="Rectangle 187"/>
            <p:cNvSpPr>
              <a:spLocks noChangeArrowheads="1"/>
            </p:cNvSpPr>
            <p:nvPr/>
          </p:nvSpPr>
          <p:spPr bwMode="auto">
            <a:xfrm>
              <a:off x="619" y="1746"/>
              <a:ext cx="5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Identification of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2" name="Rectangle 188"/>
            <p:cNvSpPr>
              <a:spLocks noChangeArrowheads="1"/>
            </p:cNvSpPr>
            <p:nvPr/>
          </p:nvSpPr>
          <p:spPr bwMode="auto">
            <a:xfrm>
              <a:off x="619" y="1863"/>
              <a:ext cx="6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information gaps.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Rectangle 189"/>
            <p:cNvSpPr>
              <a:spLocks noChangeArrowheads="1"/>
            </p:cNvSpPr>
            <p:nvPr/>
          </p:nvSpPr>
          <p:spPr bwMode="auto">
            <a:xfrm>
              <a:off x="1298" y="1863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Rectangle 190"/>
            <p:cNvSpPr>
              <a:spLocks noChangeArrowheads="1"/>
            </p:cNvSpPr>
            <p:nvPr/>
          </p:nvSpPr>
          <p:spPr bwMode="auto">
            <a:xfrm>
              <a:off x="429" y="1977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5" name="Rectangle 191"/>
            <p:cNvSpPr>
              <a:spLocks noChangeArrowheads="1"/>
            </p:cNvSpPr>
            <p:nvPr/>
          </p:nvSpPr>
          <p:spPr bwMode="auto">
            <a:xfrm>
              <a:off x="523" y="1988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6" name="Rectangle 192"/>
            <p:cNvSpPr>
              <a:spLocks noChangeArrowheads="1"/>
            </p:cNvSpPr>
            <p:nvPr/>
          </p:nvSpPr>
          <p:spPr bwMode="auto">
            <a:xfrm>
              <a:off x="619" y="1983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Stakeholder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7" name="Rectangle 193"/>
            <p:cNvSpPr>
              <a:spLocks noChangeArrowheads="1"/>
            </p:cNvSpPr>
            <p:nvPr/>
          </p:nvSpPr>
          <p:spPr bwMode="auto">
            <a:xfrm>
              <a:off x="619" y="2099"/>
              <a:ext cx="6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identification and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8" name="Rectangle 194"/>
            <p:cNvSpPr>
              <a:spLocks noChangeArrowheads="1"/>
            </p:cNvSpPr>
            <p:nvPr/>
          </p:nvSpPr>
          <p:spPr bwMode="auto">
            <a:xfrm>
              <a:off x="619" y="2215"/>
              <a:ext cx="3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analysis.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9" name="Rectangle 195"/>
            <p:cNvSpPr>
              <a:spLocks noChangeArrowheads="1"/>
            </p:cNvSpPr>
            <p:nvPr/>
          </p:nvSpPr>
          <p:spPr bwMode="auto">
            <a:xfrm>
              <a:off x="943" y="2215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196"/>
            <p:cNvSpPr>
              <a:spLocks noChangeArrowheads="1"/>
            </p:cNvSpPr>
            <p:nvPr/>
          </p:nvSpPr>
          <p:spPr bwMode="auto">
            <a:xfrm>
              <a:off x="429" y="2329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197"/>
            <p:cNvSpPr>
              <a:spLocks noChangeArrowheads="1"/>
            </p:cNvSpPr>
            <p:nvPr/>
          </p:nvSpPr>
          <p:spPr bwMode="auto">
            <a:xfrm>
              <a:off x="523" y="2340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2" name="Rectangle 198"/>
            <p:cNvSpPr>
              <a:spLocks noChangeArrowheads="1"/>
            </p:cNvSpPr>
            <p:nvPr/>
          </p:nvSpPr>
          <p:spPr bwMode="auto">
            <a:xfrm>
              <a:off x="619" y="2335"/>
              <a:ext cx="6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Project Inception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/>
          </p:nvSpPr>
          <p:spPr bwMode="auto">
            <a:xfrm>
              <a:off x="619" y="2451"/>
              <a:ext cx="2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Report.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/>
          </p:nvSpPr>
          <p:spPr bwMode="auto">
            <a:xfrm>
              <a:off x="905" y="245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/>
          </p:nvSpPr>
          <p:spPr bwMode="auto">
            <a:xfrm>
              <a:off x="429" y="2565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/>
          </p:nvSpPr>
          <p:spPr bwMode="auto">
            <a:xfrm>
              <a:off x="523" y="2576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/>
          </p:nvSpPr>
          <p:spPr bwMode="auto">
            <a:xfrm>
              <a:off x="619" y="2571"/>
              <a:ext cx="6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First PSC meeting.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/>
          </p:nvSpPr>
          <p:spPr bwMode="auto">
            <a:xfrm>
              <a:off x="1313" y="257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/>
          </p:nvSpPr>
          <p:spPr bwMode="auto">
            <a:xfrm>
              <a:off x="429" y="2686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523" y="2697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619" y="2692"/>
              <a:ext cx="61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Signing Contract.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1271" y="269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429" y="280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13"/>
            <p:cNvGrpSpPr>
              <a:grpSpLocks/>
            </p:cNvGrpSpPr>
            <p:nvPr/>
          </p:nvGrpSpPr>
          <p:grpSpPr bwMode="auto">
            <a:xfrm>
              <a:off x="354" y="3120"/>
              <a:ext cx="1077" cy="545"/>
              <a:chOff x="354" y="3120"/>
              <a:chExt cx="1077" cy="545"/>
            </a:xfrm>
          </p:grpSpPr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354" y="3120"/>
                <a:ext cx="1077" cy="54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35" name="Picture 21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54" y="3120"/>
                <a:ext cx="1077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354" y="3120"/>
                <a:ext cx="1077" cy="54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38" name="Rectangle 214"/>
            <p:cNvSpPr>
              <a:spLocks noChangeArrowheads="1"/>
            </p:cNvSpPr>
            <p:nvPr/>
          </p:nvSpPr>
          <p:spPr bwMode="auto">
            <a:xfrm>
              <a:off x="429" y="3158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/>
          </p:nvSpPr>
          <p:spPr bwMode="auto">
            <a:xfrm>
              <a:off x="451" y="3158"/>
              <a:ext cx="7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Meetings &amp; Report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/>
          </p:nvSpPr>
          <p:spPr bwMode="auto">
            <a:xfrm>
              <a:off x="429" y="3275"/>
              <a:ext cx="4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preparation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/>
          </p:nvSpPr>
          <p:spPr bwMode="auto">
            <a:xfrm>
              <a:off x="886" y="3275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/>
          </p:nvSpPr>
          <p:spPr bwMode="auto">
            <a:xfrm>
              <a:off x="429" y="349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222"/>
            <p:cNvGrpSpPr>
              <a:grpSpLocks/>
            </p:cNvGrpSpPr>
            <p:nvPr/>
          </p:nvGrpSpPr>
          <p:grpSpPr bwMode="auto">
            <a:xfrm>
              <a:off x="354" y="3749"/>
              <a:ext cx="1077" cy="565"/>
              <a:chOff x="354" y="3749"/>
              <a:chExt cx="1077" cy="565"/>
            </a:xfrm>
          </p:grpSpPr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354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44" name="Picture 22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54" y="3749"/>
                <a:ext cx="1077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354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47" name="Rectangle 223"/>
            <p:cNvSpPr>
              <a:spLocks noChangeArrowheads="1"/>
            </p:cNvSpPr>
            <p:nvPr/>
          </p:nvSpPr>
          <p:spPr bwMode="auto">
            <a:xfrm>
              <a:off x="429" y="3786"/>
              <a:ext cx="7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PROJECT INCEPTION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429" y="3920"/>
              <a:ext cx="2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REPORT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744" y="3920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9"/>
            <p:cNvGrpSpPr>
              <a:grpSpLocks/>
            </p:cNvGrpSpPr>
            <p:nvPr/>
          </p:nvGrpSpPr>
          <p:grpSpPr bwMode="auto">
            <a:xfrm>
              <a:off x="2663" y="822"/>
              <a:ext cx="1078" cy="558"/>
              <a:chOff x="2663" y="822"/>
              <a:chExt cx="1078" cy="558"/>
            </a:xfrm>
          </p:grpSpPr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2663" y="822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51" name="Picture 227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664" y="823"/>
                <a:ext cx="1077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2663" y="822"/>
                <a:ext cx="1077" cy="55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2740" y="860"/>
              <a:ext cx="1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/>
          </p:nvSpPr>
          <p:spPr bwMode="auto">
            <a:xfrm>
              <a:off x="2846" y="860"/>
              <a:ext cx="80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develop a strategy that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/>
          </p:nvSpPr>
          <p:spPr bwMode="auto">
            <a:xfrm>
              <a:off x="2740" y="962"/>
              <a:ext cx="73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would build the local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/>
          </p:nvSpPr>
          <p:spPr bwMode="auto">
            <a:xfrm>
              <a:off x="2740" y="1067"/>
              <a:ext cx="31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/>
          </p:nvSpPr>
          <p:spPr bwMode="auto">
            <a:xfrm>
              <a:off x="3063" y="1067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/>
          </p:nvSpPr>
          <p:spPr bwMode="auto">
            <a:xfrm>
              <a:off x="3081" y="1067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9"/>
            <p:cNvGrpSpPr>
              <a:grpSpLocks/>
            </p:cNvGrpSpPr>
            <p:nvPr/>
          </p:nvGrpSpPr>
          <p:grpSpPr bwMode="auto">
            <a:xfrm>
              <a:off x="2663" y="1474"/>
              <a:ext cx="1078" cy="1601"/>
              <a:chOff x="2663" y="1474"/>
              <a:chExt cx="1078" cy="1601"/>
            </a:xfrm>
          </p:grpSpPr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2663" y="1474"/>
                <a:ext cx="1077" cy="160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61" name="Picture 237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64" y="1475"/>
                <a:ext cx="1077" cy="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2663" y="1474"/>
                <a:ext cx="1077" cy="160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2740" y="1512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2833" y="1523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2929" y="1518"/>
              <a:ext cx="4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Competitive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2929" y="1634"/>
              <a:ext cx="5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&amp;comparative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2929" y="1749"/>
              <a:ext cx="3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advantage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3331" y="1749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2740" y="1864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2833" y="1875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2929" y="1870"/>
              <a:ext cx="3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Economic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2929" y="1985"/>
              <a:ext cx="39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constraints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3356" y="1985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2740" y="2100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2833" y="2111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2929" y="2106"/>
              <a:ext cx="3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Economic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2929" y="2221"/>
              <a:ext cx="50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development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/>
          </p:nvSpPr>
          <p:spPr bwMode="auto">
            <a:xfrm>
              <a:off x="2929" y="2337"/>
              <a:ext cx="4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opportunities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/>
          </p:nvSpPr>
          <p:spPr bwMode="auto">
            <a:xfrm>
              <a:off x="3452" y="233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2740" y="2451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2833" y="2462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/>
          </p:nvSpPr>
          <p:spPr bwMode="auto">
            <a:xfrm>
              <a:off x="2929" y="2457"/>
              <a:ext cx="6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Action framework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3622" y="245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/>
          </p:nvSpPr>
          <p:spPr bwMode="auto">
            <a:xfrm>
              <a:off x="2740" y="2573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2833" y="2584"/>
              <a:ext cx="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/>
          </p:nvSpPr>
          <p:spPr bwMode="auto">
            <a:xfrm>
              <a:off x="2929" y="2579"/>
              <a:ext cx="3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Resource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2929" y="2695"/>
              <a:ext cx="4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mobilization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/>
          </p:nvSpPr>
          <p:spPr bwMode="auto">
            <a:xfrm>
              <a:off x="2929" y="2809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strategy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/>
          </p:nvSpPr>
          <p:spPr bwMode="auto">
            <a:xfrm>
              <a:off x="3242" y="2809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70"/>
            <p:cNvGrpSpPr>
              <a:grpSpLocks/>
            </p:cNvGrpSpPr>
            <p:nvPr/>
          </p:nvGrpSpPr>
          <p:grpSpPr bwMode="auto">
            <a:xfrm>
              <a:off x="2663" y="3127"/>
              <a:ext cx="1078" cy="546"/>
              <a:chOff x="2663" y="3127"/>
              <a:chExt cx="1078" cy="546"/>
            </a:xfrm>
          </p:grpSpPr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2663" y="3127"/>
                <a:ext cx="1077" cy="54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292" name="Picture 268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64" y="3128"/>
                <a:ext cx="1077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2663" y="3127"/>
                <a:ext cx="1077" cy="54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2740" y="3166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Stakeholder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/>
          </p:nvSpPr>
          <p:spPr bwMode="auto">
            <a:xfrm>
              <a:off x="2740" y="3281"/>
              <a:ext cx="44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consultation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3218" y="3281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/>
          </p:nvSpPr>
          <p:spPr bwMode="auto">
            <a:xfrm>
              <a:off x="2740" y="3397"/>
              <a:ext cx="1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924" y="339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/>
          </p:nvSpPr>
          <p:spPr bwMode="auto">
            <a:xfrm>
              <a:off x="2953" y="3397"/>
              <a:ext cx="5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top data review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3561" y="3397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/>
          </p:nvSpPr>
          <p:spPr bwMode="auto">
            <a:xfrm>
              <a:off x="2740" y="3512"/>
              <a:ext cx="4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Research etc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3231" y="3512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/>
          </p:nvSpPr>
          <p:spPr bwMode="auto">
            <a:xfrm>
              <a:off x="2740" y="3628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84"/>
            <p:cNvGrpSpPr>
              <a:grpSpLocks/>
            </p:cNvGrpSpPr>
            <p:nvPr/>
          </p:nvGrpSpPr>
          <p:grpSpPr bwMode="auto">
            <a:xfrm>
              <a:off x="2663" y="3749"/>
              <a:ext cx="1078" cy="565"/>
              <a:chOff x="2663" y="3749"/>
              <a:chExt cx="1078" cy="565"/>
            </a:xfrm>
          </p:grpSpPr>
          <p:sp>
            <p:nvSpPr>
              <p:cNvPr id="1305" name="Rectangle 281"/>
              <p:cNvSpPr>
                <a:spLocks noChangeArrowheads="1"/>
              </p:cNvSpPr>
              <p:nvPr/>
            </p:nvSpPr>
            <p:spPr bwMode="auto">
              <a:xfrm>
                <a:off x="2663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306" name="Picture 28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664" y="3749"/>
                <a:ext cx="1077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2663" y="3749"/>
                <a:ext cx="1077" cy="5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309" name="Rectangle 285"/>
            <p:cNvSpPr>
              <a:spLocks noChangeArrowheads="1"/>
            </p:cNvSpPr>
            <p:nvPr/>
          </p:nvSpPr>
          <p:spPr bwMode="auto">
            <a:xfrm>
              <a:off x="2740" y="3786"/>
              <a:ext cx="3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STRATEGY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3144" y="378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3165" y="3786"/>
              <a:ext cx="2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REPORT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3481" y="3786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2740" y="4024"/>
              <a:ext cx="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293"/>
            <p:cNvGrpSpPr>
              <a:grpSpLocks/>
            </p:cNvGrpSpPr>
            <p:nvPr/>
          </p:nvGrpSpPr>
          <p:grpSpPr bwMode="auto">
            <a:xfrm>
              <a:off x="0" y="0"/>
              <a:ext cx="285" cy="398"/>
              <a:chOff x="0" y="0"/>
              <a:chExt cx="285" cy="398"/>
            </a:xfrm>
          </p:grpSpPr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4" cy="39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pic>
            <p:nvPicPr>
              <p:cNvPr id="1315" name="Picture 29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" y="1"/>
                <a:ext cx="284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4" cy="39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 rot="16200000">
              <a:off x="8" y="165"/>
              <a:ext cx="25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Phase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 rot="16200000">
              <a:off x="122" y="39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0" name="Freeform 296"/>
            <p:cNvSpPr>
              <a:spLocks/>
            </p:cNvSpPr>
            <p:nvPr/>
          </p:nvSpPr>
          <p:spPr bwMode="auto">
            <a:xfrm>
              <a:off x="354" y="52"/>
              <a:ext cx="992" cy="6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401"/>
                </a:cxn>
                <a:cxn ang="0">
                  <a:pos x="620" y="401"/>
                </a:cxn>
                <a:cxn ang="0">
                  <a:pos x="620" y="501"/>
                </a:cxn>
                <a:cxn ang="0">
                  <a:pos x="744" y="501"/>
                </a:cxn>
                <a:cxn ang="0">
                  <a:pos x="496" y="601"/>
                </a:cxn>
                <a:cxn ang="0">
                  <a:pos x="248" y="501"/>
                </a:cxn>
                <a:cxn ang="0">
                  <a:pos x="372" y="501"/>
                </a:cxn>
                <a:cxn ang="0">
                  <a:pos x="372" y="401"/>
                </a:cxn>
                <a:cxn ang="0">
                  <a:pos x="0" y="401"/>
                </a:cxn>
                <a:cxn ang="0">
                  <a:pos x="0" y="0"/>
                </a:cxn>
              </a:cxnLst>
              <a:rect l="0" t="0" r="r" b="b"/>
              <a:pathLst>
                <a:path w="992" h="601">
                  <a:moveTo>
                    <a:pt x="0" y="0"/>
                  </a:moveTo>
                  <a:lnTo>
                    <a:pt x="992" y="0"/>
                  </a:lnTo>
                  <a:lnTo>
                    <a:pt x="992" y="401"/>
                  </a:lnTo>
                  <a:lnTo>
                    <a:pt x="620" y="401"/>
                  </a:lnTo>
                  <a:lnTo>
                    <a:pt x="620" y="501"/>
                  </a:lnTo>
                  <a:lnTo>
                    <a:pt x="744" y="501"/>
                  </a:lnTo>
                  <a:lnTo>
                    <a:pt x="496" y="601"/>
                  </a:lnTo>
                  <a:lnTo>
                    <a:pt x="248" y="501"/>
                  </a:lnTo>
                  <a:lnTo>
                    <a:pt x="372" y="501"/>
                  </a:lnTo>
                  <a:lnTo>
                    <a:pt x="372" y="401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1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21" name="Rectangle 297"/>
            <p:cNvSpPr>
              <a:spLocks noChangeArrowheads="1"/>
            </p:cNvSpPr>
            <p:nvPr/>
          </p:nvSpPr>
          <p:spPr bwMode="auto">
            <a:xfrm>
              <a:off x="574" y="38"/>
              <a:ext cx="55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Phase 1: Project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688" y="158"/>
              <a:ext cx="31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Inception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/>
          </p:nvSpPr>
          <p:spPr bwMode="auto">
            <a:xfrm>
              <a:off x="1011" y="158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4" name="Freeform 300"/>
            <p:cNvSpPr>
              <a:spLocks/>
            </p:cNvSpPr>
            <p:nvPr/>
          </p:nvSpPr>
          <p:spPr bwMode="auto">
            <a:xfrm>
              <a:off x="1556" y="52"/>
              <a:ext cx="992" cy="6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401"/>
                </a:cxn>
                <a:cxn ang="0">
                  <a:pos x="620" y="401"/>
                </a:cxn>
                <a:cxn ang="0">
                  <a:pos x="620" y="501"/>
                </a:cxn>
                <a:cxn ang="0">
                  <a:pos x="744" y="501"/>
                </a:cxn>
                <a:cxn ang="0">
                  <a:pos x="496" y="601"/>
                </a:cxn>
                <a:cxn ang="0">
                  <a:pos x="248" y="501"/>
                </a:cxn>
                <a:cxn ang="0">
                  <a:pos x="372" y="501"/>
                </a:cxn>
                <a:cxn ang="0">
                  <a:pos x="372" y="401"/>
                </a:cxn>
                <a:cxn ang="0">
                  <a:pos x="0" y="401"/>
                </a:cxn>
                <a:cxn ang="0">
                  <a:pos x="0" y="0"/>
                </a:cxn>
              </a:cxnLst>
              <a:rect l="0" t="0" r="r" b="b"/>
              <a:pathLst>
                <a:path w="992" h="601">
                  <a:moveTo>
                    <a:pt x="0" y="0"/>
                  </a:moveTo>
                  <a:lnTo>
                    <a:pt x="992" y="0"/>
                  </a:lnTo>
                  <a:lnTo>
                    <a:pt x="992" y="401"/>
                  </a:lnTo>
                  <a:lnTo>
                    <a:pt x="620" y="401"/>
                  </a:lnTo>
                  <a:lnTo>
                    <a:pt x="620" y="501"/>
                  </a:lnTo>
                  <a:lnTo>
                    <a:pt x="744" y="501"/>
                  </a:lnTo>
                  <a:lnTo>
                    <a:pt x="496" y="601"/>
                  </a:lnTo>
                  <a:lnTo>
                    <a:pt x="248" y="501"/>
                  </a:lnTo>
                  <a:lnTo>
                    <a:pt x="372" y="501"/>
                  </a:lnTo>
                  <a:lnTo>
                    <a:pt x="372" y="401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1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25" name="Rectangle 301"/>
            <p:cNvSpPr>
              <a:spLocks noChangeArrowheads="1"/>
            </p:cNvSpPr>
            <p:nvPr/>
          </p:nvSpPr>
          <p:spPr bwMode="auto">
            <a:xfrm>
              <a:off x="1652" y="38"/>
              <a:ext cx="2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Phase 2: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/>
          </p:nvSpPr>
          <p:spPr bwMode="auto">
            <a:xfrm>
              <a:off x="1958" y="38"/>
              <a:ext cx="50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Analysis of the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/>
          </p:nvSpPr>
          <p:spPr bwMode="auto">
            <a:xfrm>
              <a:off x="1798" y="158"/>
              <a:ext cx="49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Local Economy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/>
          </p:nvSpPr>
          <p:spPr bwMode="auto">
            <a:xfrm>
              <a:off x="2307" y="158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9" name="Freeform 305"/>
            <p:cNvSpPr>
              <a:spLocks/>
            </p:cNvSpPr>
            <p:nvPr/>
          </p:nvSpPr>
          <p:spPr bwMode="auto">
            <a:xfrm>
              <a:off x="2664" y="52"/>
              <a:ext cx="992" cy="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407"/>
                </a:cxn>
                <a:cxn ang="0">
                  <a:pos x="620" y="407"/>
                </a:cxn>
                <a:cxn ang="0">
                  <a:pos x="620" y="509"/>
                </a:cxn>
                <a:cxn ang="0">
                  <a:pos x="744" y="509"/>
                </a:cxn>
                <a:cxn ang="0">
                  <a:pos x="496" y="611"/>
                </a:cxn>
                <a:cxn ang="0">
                  <a:pos x="248" y="509"/>
                </a:cxn>
                <a:cxn ang="0">
                  <a:pos x="372" y="509"/>
                </a:cxn>
                <a:cxn ang="0">
                  <a:pos x="372" y="407"/>
                </a:cxn>
                <a:cxn ang="0">
                  <a:pos x="0" y="407"/>
                </a:cxn>
                <a:cxn ang="0">
                  <a:pos x="0" y="0"/>
                </a:cxn>
              </a:cxnLst>
              <a:rect l="0" t="0" r="r" b="b"/>
              <a:pathLst>
                <a:path w="992" h="611">
                  <a:moveTo>
                    <a:pt x="0" y="0"/>
                  </a:moveTo>
                  <a:lnTo>
                    <a:pt x="992" y="0"/>
                  </a:lnTo>
                  <a:lnTo>
                    <a:pt x="992" y="407"/>
                  </a:lnTo>
                  <a:lnTo>
                    <a:pt x="620" y="407"/>
                  </a:lnTo>
                  <a:lnTo>
                    <a:pt x="620" y="509"/>
                  </a:lnTo>
                  <a:lnTo>
                    <a:pt x="744" y="509"/>
                  </a:lnTo>
                  <a:lnTo>
                    <a:pt x="496" y="611"/>
                  </a:lnTo>
                  <a:lnTo>
                    <a:pt x="248" y="509"/>
                  </a:lnTo>
                  <a:lnTo>
                    <a:pt x="372" y="509"/>
                  </a:lnTo>
                  <a:lnTo>
                    <a:pt x="372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1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30" name="Rectangle 306"/>
            <p:cNvSpPr>
              <a:spLocks noChangeArrowheads="1"/>
            </p:cNvSpPr>
            <p:nvPr/>
          </p:nvSpPr>
          <p:spPr bwMode="auto">
            <a:xfrm>
              <a:off x="2790" y="38"/>
              <a:ext cx="73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Phase 3: LED Strategy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/>
          </p:nvSpPr>
          <p:spPr bwMode="auto">
            <a:xfrm>
              <a:off x="3547" y="38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" name="Freeform 308"/>
            <p:cNvSpPr>
              <a:spLocks/>
            </p:cNvSpPr>
            <p:nvPr/>
          </p:nvSpPr>
          <p:spPr bwMode="auto">
            <a:xfrm>
              <a:off x="3833" y="52"/>
              <a:ext cx="992" cy="6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401"/>
                </a:cxn>
                <a:cxn ang="0">
                  <a:pos x="620" y="401"/>
                </a:cxn>
                <a:cxn ang="0">
                  <a:pos x="620" y="501"/>
                </a:cxn>
                <a:cxn ang="0">
                  <a:pos x="744" y="501"/>
                </a:cxn>
                <a:cxn ang="0">
                  <a:pos x="496" y="601"/>
                </a:cxn>
                <a:cxn ang="0">
                  <a:pos x="248" y="501"/>
                </a:cxn>
                <a:cxn ang="0">
                  <a:pos x="372" y="501"/>
                </a:cxn>
                <a:cxn ang="0">
                  <a:pos x="372" y="401"/>
                </a:cxn>
                <a:cxn ang="0">
                  <a:pos x="0" y="401"/>
                </a:cxn>
                <a:cxn ang="0">
                  <a:pos x="0" y="0"/>
                </a:cxn>
              </a:cxnLst>
              <a:rect l="0" t="0" r="r" b="b"/>
              <a:pathLst>
                <a:path w="992" h="601">
                  <a:moveTo>
                    <a:pt x="0" y="0"/>
                  </a:moveTo>
                  <a:lnTo>
                    <a:pt x="992" y="0"/>
                  </a:lnTo>
                  <a:lnTo>
                    <a:pt x="992" y="401"/>
                  </a:lnTo>
                  <a:lnTo>
                    <a:pt x="620" y="401"/>
                  </a:lnTo>
                  <a:lnTo>
                    <a:pt x="620" y="501"/>
                  </a:lnTo>
                  <a:lnTo>
                    <a:pt x="744" y="501"/>
                  </a:lnTo>
                  <a:lnTo>
                    <a:pt x="496" y="601"/>
                  </a:lnTo>
                  <a:lnTo>
                    <a:pt x="248" y="501"/>
                  </a:lnTo>
                  <a:lnTo>
                    <a:pt x="372" y="501"/>
                  </a:lnTo>
                  <a:lnTo>
                    <a:pt x="372" y="401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1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33" name="Rectangle 309"/>
            <p:cNvSpPr>
              <a:spLocks noChangeArrowheads="1"/>
            </p:cNvSpPr>
            <p:nvPr/>
          </p:nvSpPr>
          <p:spPr bwMode="auto">
            <a:xfrm>
              <a:off x="4111" y="38"/>
              <a:ext cx="4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Phase 4: LED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/>
          </p:nvSpPr>
          <p:spPr bwMode="auto">
            <a:xfrm>
              <a:off x="3942" y="158"/>
              <a:ext cx="7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programme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&amp; projects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/>
          </p:nvSpPr>
          <p:spPr bwMode="auto">
            <a:xfrm>
              <a:off x="4717" y="158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/>
          </p:nvSpPr>
          <p:spPr bwMode="auto">
            <a:xfrm>
              <a:off x="2408" y="587"/>
              <a:ext cx="2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Month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/>
          </p:nvSpPr>
          <p:spPr bwMode="auto">
            <a:xfrm>
              <a:off x="2659" y="587"/>
              <a:ext cx="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/>
          </p:nvSpPr>
          <p:spPr bwMode="auto">
            <a:xfrm>
              <a:off x="2702" y="587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/>
          </p:nvSpPr>
          <p:spPr bwMode="auto">
            <a:xfrm>
              <a:off x="2729" y="587"/>
              <a:ext cx="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/>
          </p:nvSpPr>
          <p:spPr bwMode="auto">
            <a:xfrm>
              <a:off x="3563" y="591"/>
              <a:ext cx="2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Month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/>
          </p:nvSpPr>
          <p:spPr bwMode="auto">
            <a:xfrm>
              <a:off x="3814" y="591"/>
              <a:ext cx="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/>
          </p:nvSpPr>
          <p:spPr bwMode="auto">
            <a:xfrm>
              <a:off x="3884" y="591"/>
              <a:ext cx="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/>
          </p:nvSpPr>
          <p:spPr bwMode="auto">
            <a:xfrm>
              <a:off x="3927" y="591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/>
          </p:nvSpPr>
          <p:spPr bwMode="auto">
            <a:xfrm>
              <a:off x="1567" y="597"/>
              <a:ext cx="1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30"/>
            <p:cNvGrpSpPr>
              <a:grpSpLocks/>
            </p:cNvGrpSpPr>
            <p:nvPr/>
          </p:nvGrpSpPr>
          <p:grpSpPr bwMode="auto">
            <a:xfrm>
              <a:off x="0" y="403"/>
              <a:ext cx="285" cy="398"/>
              <a:chOff x="0" y="403"/>
              <a:chExt cx="285" cy="398"/>
            </a:xfrm>
          </p:grpSpPr>
          <p:sp>
            <p:nvSpPr>
              <p:cNvPr id="1351" name="Rectangle 327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284" cy="39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1352" name="Picture 32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" y="404"/>
                <a:ext cx="284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3" name="Rectangle 329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284" cy="39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  <p:sp>
          <p:nvSpPr>
            <p:cNvPr id="1355" name="Rectangle 331"/>
            <p:cNvSpPr>
              <a:spLocks noChangeArrowheads="1"/>
            </p:cNvSpPr>
            <p:nvPr/>
          </p:nvSpPr>
          <p:spPr bwMode="auto">
            <a:xfrm rot="16200000">
              <a:off x="35" y="596"/>
              <a:ext cx="19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/>
          </p:nvSpPr>
          <p:spPr bwMode="auto">
            <a:xfrm rot="16200000">
              <a:off x="121" y="495"/>
              <a:ext cx="2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/>
          </p:nvSpPr>
          <p:spPr bwMode="auto">
            <a:xfrm>
              <a:off x="1" y="0"/>
              <a:ext cx="2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7" y="1639318"/>
            <a:ext cx="7775862" cy="4525963"/>
          </a:xfrm>
        </p:spPr>
        <p:txBody>
          <a:bodyPr/>
          <a:lstStyle/>
          <a:p>
            <a:r>
              <a:rPr lang="en-US" sz="2400" dirty="0" smtClean="0"/>
              <a:t>Availability and capacity of infrastructure is one of the key factors that influence economic development</a:t>
            </a:r>
          </a:p>
          <a:p>
            <a:r>
              <a:rPr lang="en-US" sz="2400" dirty="0" smtClean="0"/>
              <a:t>Key infrastructure requirements for the promotion of economic development and private sector investment in the area:</a:t>
            </a:r>
          </a:p>
          <a:p>
            <a:pPr lvl="1"/>
            <a:r>
              <a:rPr lang="en-ZA" sz="2000" dirty="0" smtClean="0"/>
              <a:t>Water and sanitation </a:t>
            </a:r>
          </a:p>
          <a:p>
            <a:pPr lvl="1"/>
            <a:r>
              <a:rPr lang="en-ZA" sz="2000" dirty="0" smtClean="0"/>
              <a:t>Roads and transportation infrastructure.</a:t>
            </a:r>
          </a:p>
          <a:p>
            <a:pPr lvl="1"/>
            <a:r>
              <a:rPr lang="en-ZA" sz="2000" dirty="0" smtClean="0"/>
              <a:t>Electricity</a:t>
            </a:r>
          </a:p>
          <a:p>
            <a:pPr lvl="1"/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1" y="1639318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INFRASTRUCTURE DEVELOPMENT</a:t>
            </a:r>
            <a:endParaRPr lang="en-ZA" sz="2400" cap="all" dirty="0"/>
          </a:p>
          <a:p>
            <a:pPr algn="ctr"/>
            <a:endParaRPr lang="en-ZA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7" y="1417638"/>
            <a:ext cx="7775862" cy="4708525"/>
          </a:xfrm>
        </p:spPr>
        <p:txBody>
          <a:bodyPr/>
          <a:lstStyle/>
          <a:p>
            <a:r>
              <a:rPr lang="en-US" sz="2000" dirty="0" smtClean="0"/>
              <a:t>Support to government services</a:t>
            </a:r>
          </a:p>
          <a:p>
            <a:pPr lvl="1"/>
            <a:r>
              <a:rPr lang="en-US" sz="1800" dirty="0" smtClean="0"/>
              <a:t>High impact public facilities should </a:t>
            </a:r>
            <a:r>
              <a:rPr lang="en-US" sz="1800" smtClean="0"/>
              <a:t>be focused </a:t>
            </a:r>
            <a:r>
              <a:rPr lang="en-US" sz="1800" dirty="0" smtClean="0"/>
              <a:t>on the primary node (Mount Ayliff)</a:t>
            </a:r>
          </a:p>
          <a:p>
            <a:r>
              <a:rPr lang="en-US" sz="2000" dirty="0" smtClean="0"/>
              <a:t>Agricultural development</a:t>
            </a:r>
            <a:endParaRPr lang="en-ZA" sz="2000" dirty="0" smtClean="0"/>
          </a:p>
          <a:p>
            <a:pPr lvl="1"/>
            <a:r>
              <a:rPr lang="en-US" sz="1800" dirty="0" smtClean="0"/>
              <a:t>Common focus areas for the development of this sector and the coordination among role-players are critical for the future development of this sector</a:t>
            </a:r>
          </a:p>
          <a:p>
            <a:pPr lvl="1"/>
            <a:r>
              <a:rPr lang="en-US" sz="1800" dirty="0" smtClean="0"/>
              <a:t>Improve access to agricultural resources</a:t>
            </a:r>
          </a:p>
          <a:p>
            <a:pPr lvl="1"/>
            <a:r>
              <a:rPr lang="en-ZA" sz="1800" dirty="0" smtClean="0"/>
              <a:t>Create enabling environment for agricultural development </a:t>
            </a:r>
          </a:p>
          <a:p>
            <a:r>
              <a:rPr lang="en-US" sz="2000" dirty="0" smtClean="0"/>
              <a:t>Trade and commerce</a:t>
            </a:r>
          </a:p>
          <a:p>
            <a:pPr lvl="1"/>
            <a:r>
              <a:rPr lang="en-ZA" sz="1800" dirty="0" smtClean="0"/>
              <a:t>Small town rehabilitation and revitalisation programmes</a:t>
            </a:r>
          </a:p>
          <a:p>
            <a:pPr lvl="1"/>
            <a:r>
              <a:rPr lang="en-ZA" sz="1800" dirty="0" smtClean="0"/>
              <a:t>Creation of an environment conducive for investment</a:t>
            </a:r>
          </a:p>
          <a:p>
            <a:r>
              <a:rPr lang="en-US" sz="2000" dirty="0" smtClean="0"/>
              <a:t>Tourism development</a:t>
            </a:r>
          </a:p>
          <a:p>
            <a:pPr lvl="1"/>
            <a:r>
              <a:rPr lang="en-ZA" sz="1800" dirty="0" smtClean="0"/>
              <a:t>Tourism development should focus on tourism corridor, Product development, Supporting infrastructure, Industry regulations, etc.</a:t>
            </a:r>
            <a:endParaRPr lang="en-ZA" sz="1800" cap="all" dirty="0" smtClean="0"/>
          </a:p>
          <a:p>
            <a:pPr lvl="1"/>
            <a:endParaRPr lang="en-ZA" sz="1800" cap="all" dirty="0" smtClean="0"/>
          </a:p>
          <a:p>
            <a:pPr lvl="1"/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1" y="1639318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Strategic Support to Key Economic Sectors</a:t>
            </a:r>
            <a:endParaRPr lang="en-ZA" sz="2400" cap="all" dirty="0"/>
          </a:p>
          <a:p>
            <a:pPr algn="ctr"/>
            <a:endParaRPr lang="en-ZA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7" y="1417639"/>
            <a:ext cx="7775862" cy="4777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Improving public and private sector confidence in the ability of the municipality to administer public affairs and govern effectively and efficiently is a critical step in attracting investment and building loyalty to the area:</a:t>
            </a:r>
          </a:p>
          <a:p>
            <a:r>
              <a:rPr lang="en-US" sz="1800" dirty="0" smtClean="0"/>
              <a:t>By– laws and regulations</a:t>
            </a:r>
          </a:p>
          <a:p>
            <a:pPr lvl="1"/>
            <a:r>
              <a:rPr lang="en-ZA" sz="1800" dirty="0" smtClean="0"/>
              <a:t>Preparation of effective by-laws and other regulations that affect business performance.</a:t>
            </a:r>
          </a:p>
          <a:p>
            <a:r>
              <a:rPr lang="en-US" sz="1800" dirty="0" smtClean="0"/>
              <a:t>Forward planning  </a:t>
            </a:r>
          </a:p>
          <a:p>
            <a:pPr lvl="1"/>
            <a:r>
              <a:rPr lang="en-US" sz="1800" dirty="0" smtClean="0"/>
              <a:t>municipal spatial development vision, in respect of economic development initiatives</a:t>
            </a:r>
            <a:endParaRPr lang="en-ZA" sz="1800" dirty="0" smtClean="0"/>
          </a:p>
          <a:p>
            <a:r>
              <a:rPr lang="en-US" sz="1800" dirty="0" smtClean="0"/>
              <a:t>Rural settlement plans</a:t>
            </a:r>
            <a:endParaRPr lang="en-ZA" sz="1800" dirty="0" smtClean="0"/>
          </a:p>
          <a:p>
            <a:r>
              <a:rPr lang="en-US" sz="1800" dirty="0" smtClean="0"/>
              <a:t>Supply chain management </a:t>
            </a:r>
          </a:p>
          <a:p>
            <a:pPr lvl="1"/>
            <a:r>
              <a:rPr lang="en-US" sz="1800" dirty="0" smtClean="0"/>
              <a:t>seeks to promote and support local business in respect of the supply of a range of goods and services.</a:t>
            </a:r>
            <a:endParaRPr lang="en-ZA" sz="1800" dirty="0" smtClean="0"/>
          </a:p>
          <a:p>
            <a:r>
              <a:rPr lang="en-US" sz="1800" dirty="0" smtClean="0"/>
              <a:t>LED mainstreaming and budgets </a:t>
            </a:r>
            <a:endParaRPr lang="en-ZA" sz="1800" dirty="0" smtClean="0"/>
          </a:p>
          <a:p>
            <a:r>
              <a:rPr lang="en-US" sz="1800" dirty="0" smtClean="0"/>
              <a:t>Coordinating government led spending </a:t>
            </a:r>
          </a:p>
          <a:p>
            <a:r>
              <a:rPr lang="en-US" sz="1800" dirty="0" smtClean="0"/>
              <a:t>Capacity building -councilors and administration</a:t>
            </a:r>
            <a:endParaRPr lang="en-ZA" sz="1800" cap="all" dirty="0" smtClean="0"/>
          </a:p>
          <a:p>
            <a:pPr lvl="1"/>
            <a:endParaRPr lang="en-ZA" sz="1800" cap="all" dirty="0" smtClean="0"/>
          </a:p>
          <a:p>
            <a:pPr lvl="1"/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1" y="1639318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LOCAL ECONOMIC GOVERNANCE </a:t>
            </a:r>
            <a:endParaRPr lang="en-ZA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/>
              <a:t/>
            </a:r>
            <a:br>
              <a:rPr lang="en-ZA" cap="all" dirty="0" smtClean="0"/>
            </a:br>
            <a:r>
              <a:rPr lang="en-ZA" cap="all" dirty="0" smtClean="0"/>
              <a:t>LOCAL ECONOMIC DEVELOPMENT PROGRAMS </a:t>
            </a:r>
            <a:br>
              <a:rPr lang="en-ZA" cap="all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7" y="1417638"/>
            <a:ext cx="7775862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Small Medium Micro Enterprises (SMMEs) represent an important component of the economy of ANDM and plays a major role in the job creation, economic growth and poverty alleviation:</a:t>
            </a:r>
          </a:p>
          <a:p>
            <a:r>
              <a:rPr lang="en-US" sz="2000" dirty="0" smtClean="0"/>
              <a:t>Informal sector advancement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lvl="1"/>
            <a:r>
              <a:rPr lang="en-ZA" sz="2000" dirty="0" smtClean="0"/>
              <a:t>Informal trading policy </a:t>
            </a:r>
          </a:p>
          <a:p>
            <a:pPr lvl="1"/>
            <a:r>
              <a:rPr lang="en-ZA" sz="2000" dirty="0" smtClean="0"/>
              <a:t>Informal trading management program</a:t>
            </a:r>
          </a:p>
          <a:p>
            <a:r>
              <a:rPr lang="en-US" sz="2000" dirty="0" smtClean="0"/>
              <a:t>SMME infrastructure </a:t>
            </a:r>
          </a:p>
          <a:p>
            <a:pPr lvl="1"/>
            <a:r>
              <a:rPr lang="en-ZA" sz="2000" dirty="0" smtClean="0"/>
              <a:t>SMME trading centre (incubators), market stalls, market area</a:t>
            </a:r>
          </a:p>
          <a:p>
            <a:r>
              <a:rPr lang="en-US" sz="2000" dirty="0" smtClean="0"/>
              <a:t>Business support program</a:t>
            </a:r>
          </a:p>
          <a:p>
            <a:pPr lvl="1"/>
            <a:r>
              <a:rPr lang="en-ZA" sz="2000" dirty="0" smtClean="0"/>
              <a:t>Procurement of services and goods from local </a:t>
            </a:r>
            <a:r>
              <a:rPr lang="en-ZA" sz="2000" dirty="0" err="1" smtClean="0"/>
              <a:t>smmes</a:t>
            </a:r>
            <a:endParaRPr lang="en-ZA" sz="2000" dirty="0" smtClean="0"/>
          </a:p>
          <a:p>
            <a:pPr lvl="1"/>
            <a:r>
              <a:rPr lang="en-ZA" sz="2000" dirty="0" smtClean="0"/>
              <a:t>Business retention and expansion program</a:t>
            </a:r>
          </a:p>
          <a:p>
            <a:r>
              <a:rPr lang="en-US" sz="2000" dirty="0" smtClean="0"/>
              <a:t>Cooperatives </a:t>
            </a:r>
          </a:p>
          <a:p>
            <a:pPr lvl="1"/>
            <a:r>
              <a:rPr lang="en-US" sz="2000" dirty="0" smtClean="0"/>
              <a:t>Municipality need to develop and sustain a supportive environment that allows autonomous co-operatives to grow</a:t>
            </a:r>
            <a:endParaRPr lang="en-ZA" sz="2000" b="1" cap="all" dirty="0" smtClean="0"/>
          </a:p>
          <a:p>
            <a:pPr lvl="1"/>
            <a:endParaRPr lang="en-ZA" sz="2000" cap="all" dirty="0" smtClean="0"/>
          </a:p>
          <a:p>
            <a:pPr lvl="1"/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1" y="1639318"/>
            <a:ext cx="1139536" cy="44705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cap="all" dirty="0"/>
              <a:t>SMME DEVELOPMENT AND SUPPORT</a:t>
            </a:r>
            <a:endParaRPr lang="en-ZA" sz="2400" cap="al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2B78-9B05-4567-8DA6-232B7BC83C2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LED MANDATE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717504"/>
          </a:xfrm>
        </p:spPr>
        <p:txBody>
          <a:bodyPr>
            <a:normAutofit fontScale="85000" lnSpcReduction="20000"/>
          </a:bodyPr>
          <a:lstStyle/>
          <a:p>
            <a:r>
              <a:rPr lang="en-ZA" smtClean="0"/>
              <a:t>Mandate in terms of </a:t>
            </a:r>
            <a:r>
              <a:rPr lang="en-US" smtClean="0"/>
              <a:t>Constitution of the Republic of SA</a:t>
            </a:r>
          </a:p>
          <a:p>
            <a:pPr lvl="1"/>
            <a:r>
              <a:rPr lang="en-US" smtClean="0"/>
              <a:t>to promote social and economic development</a:t>
            </a:r>
          </a:p>
          <a:p>
            <a:r>
              <a:rPr lang="en-ZA" smtClean="0"/>
              <a:t>White Paper on Local Government - ‘developmental local government’</a:t>
            </a:r>
          </a:p>
          <a:p>
            <a:pPr lvl="1"/>
            <a:r>
              <a:rPr lang="en-ZA" smtClean="0"/>
              <a:t>identifies local economic development -key performance areas mandate is executed, among others, in terms of the Local Government: Municipal Systems Act, 2000 (Act No. 32 of 2000)</a:t>
            </a:r>
          </a:p>
          <a:p>
            <a:r>
              <a:rPr lang="en-ZA" smtClean="0"/>
              <a:t>ANDM IDP </a:t>
            </a:r>
          </a:p>
          <a:p>
            <a:pPr lvl="1"/>
            <a:r>
              <a:rPr lang="en-ZA" smtClean="0"/>
              <a:t>identifies, </a:t>
            </a:r>
            <a:r>
              <a:rPr lang="en-ZA" i="1" smtClean="0"/>
              <a:t>inter alia</a:t>
            </a:r>
            <a:r>
              <a:rPr lang="en-ZA" smtClean="0"/>
              <a:t>, LED as key performance area</a:t>
            </a:r>
          </a:p>
          <a:p>
            <a:pPr lvl="1"/>
            <a:r>
              <a:rPr lang="en-ZA" smtClean="0"/>
              <a:t>&amp; strategic intervention for promoting socio-economic development, alleviating poverty and improving the quality of life</a:t>
            </a:r>
          </a:p>
          <a:p>
            <a:pPr lvl="1"/>
            <a:endParaRPr lang="en-ZA" smtClean="0"/>
          </a:p>
          <a:p>
            <a:endParaRPr lang="en-Z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5031009" y="4725144"/>
            <a:ext cx="0" cy="4320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0662" y="4725144"/>
            <a:ext cx="0" cy="4320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51355" y="4725144"/>
            <a:ext cx="0" cy="4320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44624"/>
            <a:ext cx="9060211" cy="1143000"/>
          </a:xfrm>
        </p:spPr>
        <p:txBody>
          <a:bodyPr>
            <a:normAutofit/>
          </a:bodyPr>
          <a:lstStyle/>
          <a:p>
            <a:r>
              <a:rPr lang="en-ZA" cap="all" smtClean="0"/>
              <a:t>POLICY FRAMEWORK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95300" y="908720"/>
          <a:ext cx="905986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06506" y="5157192"/>
            <a:ext cx="9049005" cy="1080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Government frameworks –guide  economic development targets for the country. 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ANDM LED Strategy - take cognizance of these &amp; their implications for local economic development</a:t>
            </a:r>
            <a:endParaRPr lang="en-ZA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0792" y="1484784"/>
            <a:ext cx="54606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79147" y="1484784"/>
            <a:ext cx="54606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POPULATION DYNAMICS</a:t>
            </a:r>
            <a:br>
              <a:rPr lang="en-ZA" dirty="0" smtClean="0"/>
            </a:br>
            <a:r>
              <a:rPr lang="en-ZA" dirty="0" smtClean="0"/>
              <a:t>Demographics: Population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704861" y="1412776"/>
          <a:ext cx="5967113" cy="2469442"/>
        </p:xfrm>
        <a:graphic>
          <a:graphicData uri="http://schemas.openxmlformats.org/drawingml/2006/table">
            <a:tbl>
              <a:tblPr/>
              <a:tblGrid>
                <a:gridCol w="1684256"/>
                <a:gridCol w="795582"/>
                <a:gridCol w="1040270"/>
                <a:gridCol w="828399"/>
                <a:gridCol w="841531"/>
                <a:gridCol w="777075"/>
              </a:tblGrid>
              <a:tr h="44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dirty="0">
                        <a:latin typeface="Calibri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ANDM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Ntaban-kulu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Mbizana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Umzim-vubu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Mata-tiele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612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Population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910 666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146 196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(16%)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248 879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(27%)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224 008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(25%)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255 583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(28%)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Annual population growth (1995-2010)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Households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dirty="0">
                        <a:latin typeface="Calibri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        30 499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   52 205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51 069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  56 408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</a:tr>
              <a:tr h="44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 household size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dirty="0">
                        <a:latin typeface="Calibri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4.8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4.7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4.4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49" marR="4884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E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sz="quarter" idx="2"/>
          </p:nvPr>
        </p:nvSpPr>
        <p:spPr>
          <a:xfrm>
            <a:off x="116462" y="1412776"/>
            <a:ext cx="3588399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ZA" sz="2000" dirty="0" smtClean="0"/>
              <a:t>Matatiele - </a:t>
            </a:r>
            <a:r>
              <a:rPr lang="en-US" sz="2000" dirty="0" smtClean="0"/>
              <a:t>higher concentration of economic activities &amp; perceived access to opportunities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Densities – Mbizana – highest densities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Settlement densities in  eastern portion of the district –high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indication of distribution of the population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Settlement densities –indication of LED focus areas</a:t>
            </a:r>
            <a:endParaRPr lang="en-ZA" sz="2000" dirty="0"/>
          </a:p>
        </p:txBody>
      </p:sp>
      <p:sp>
        <p:nvSpPr>
          <p:cNvPr id="10" name="Oval 9"/>
          <p:cNvSpPr/>
          <p:nvPr/>
        </p:nvSpPr>
        <p:spPr>
          <a:xfrm>
            <a:off x="8991600" y="1196752"/>
            <a:ext cx="914400" cy="27363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40965" y="4077072"/>
          <a:ext cx="3744417" cy="2003298"/>
        </p:xfrm>
        <a:graphic>
          <a:graphicData uri="http://schemas.openxmlformats.org/drawingml/2006/table">
            <a:tbl>
              <a:tblPr/>
              <a:tblGrid>
                <a:gridCol w="1605263"/>
                <a:gridCol w="1119517"/>
                <a:gridCol w="1019637"/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latin typeface="Calibri"/>
                          <a:ea typeface="Times New Roman"/>
                          <a:cs typeface="Calibri"/>
                        </a:rPr>
                        <a:t>AREA (KM</a:t>
                      </a:r>
                      <a:r>
                        <a:rPr lang="en-ZA" sz="1400" b="1" baseline="30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ZA" sz="1400" b="1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Z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latin typeface="Calibri"/>
                          <a:ea typeface="Times New Roman"/>
                          <a:cs typeface="Calibri"/>
                        </a:rPr>
                        <a:t>SIZE</a:t>
                      </a:r>
                      <a:endParaRPr lang="en-Z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latin typeface="Calibri"/>
                          <a:ea typeface="Times New Roman"/>
                          <a:cs typeface="Calibri"/>
                        </a:rPr>
                        <a:t>DENSITY</a:t>
                      </a:r>
                      <a:endParaRPr lang="en-Z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Eastern Cape Province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169 056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ANDM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10 734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84.8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Ntabankulu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1 459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100.1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Mbizane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2 415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117.9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Umzimvubu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2 507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89.3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latin typeface="Calibri"/>
                          <a:ea typeface="Times New Roman"/>
                          <a:cs typeface="Calibri"/>
                        </a:rPr>
                        <a:t>Matatiele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4 352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58.7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626853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POPULATION DYNAMICS</a:t>
            </a:r>
            <a:br>
              <a:rPr lang="en-ZA" dirty="0" smtClean="0"/>
            </a:br>
            <a:r>
              <a:rPr lang="en-ZA" dirty="0" smtClean="0"/>
              <a:t> Demographics: Age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156016" y="1447801"/>
          <a:ext cx="5733087" cy="2023841"/>
        </p:xfrm>
        <a:graphic>
          <a:graphicData uri="http://schemas.openxmlformats.org/drawingml/2006/table">
            <a:tbl>
              <a:tblPr/>
              <a:tblGrid>
                <a:gridCol w="1458496"/>
                <a:gridCol w="1127125"/>
                <a:gridCol w="1069794"/>
                <a:gridCol w="1186751"/>
                <a:gridCol w="890921"/>
              </a:tblGrid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latin typeface="Calibri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Mbizana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Ntabankulu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Umzimvubu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Matatiele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296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Child population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118 446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58 446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89 050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101 352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Working age population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152 890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79 688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122 479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140 854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Aged population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13 543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8 061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12 479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13 377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Age Dependency Ratio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86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  83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  83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  81 </a:t>
                      </a:r>
                      <a:endParaRPr lang="en-Z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4" marR="396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89104" y="1447800"/>
            <a:ext cx="3517469" cy="47895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Large youthful population</a:t>
            </a:r>
          </a:p>
          <a:p>
            <a:r>
              <a:rPr lang="en-US" dirty="0" smtClean="0"/>
              <a:t>Small mid-age cohort –shortage in experienced workforce members</a:t>
            </a:r>
            <a:endParaRPr lang="en-ZA" dirty="0" smtClean="0"/>
          </a:p>
          <a:p>
            <a:r>
              <a:rPr lang="en-ZA" dirty="0" smtClean="0"/>
              <a:t>Age dependency – highest in Mbizana</a:t>
            </a:r>
          </a:p>
          <a:p>
            <a:r>
              <a:rPr lang="en-US" dirty="0" smtClean="0"/>
              <a:t>Increased dependency ratio in district </a:t>
            </a:r>
          </a:p>
          <a:p>
            <a:pPr lvl="1"/>
            <a:r>
              <a:rPr lang="en-US" dirty="0" smtClean="0"/>
              <a:t>Increases burden on  productive part of  population to support the economically dependent</a:t>
            </a:r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2300706" y="2924944"/>
            <a:ext cx="624069" cy="50405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62524" y="3501008"/>
          <a:ext cx="5109017" cy="311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967113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POPULATION DYNAMICS</a:t>
            </a:r>
            <a:br>
              <a:rPr lang="en-ZA" dirty="0" smtClean="0"/>
            </a:br>
            <a:r>
              <a:rPr lang="en-ZA" dirty="0" smtClean="0"/>
              <a:t> Demographics: Education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45112" y="1447800"/>
            <a:ext cx="4210399" cy="4789512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Education impact on economy </a:t>
            </a:r>
          </a:p>
          <a:p>
            <a:pPr lvl="1"/>
            <a:r>
              <a:rPr lang="en-ZA" dirty="0" smtClean="0"/>
              <a:t>Determines type of employment (skills profile) </a:t>
            </a:r>
          </a:p>
          <a:p>
            <a:pPr lvl="1"/>
            <a:r>
              <a:rPr lang="en-ZA" dirty="0" smtClean="0"/>
              <a:t>Determines employability of the economically active population</a:t>
            </a:r>
          </a:p>
          <a:p>
            <a:pPr lvl="1"/>
            <a:r>
              <a:rPr lang="en-ZA" dirty="0" smtClean="0"/>
              <a:t>Influences quality of life of residents</a:t>
            </a:r>
          </a:p>
          <a:p>
            <a:pPr lvl="1"/>
            <a:r>
              <a:rPr lang="en-ZA" dirty="0" smtClean="0"/>
              <a:t>leads to the unavailability of skilled workers</a:t>
            </a:r>
          </a:p>
          <a:p>
            <a:pPr lvl="1"/>
            <a:r>
              <a:rPr lang="en-ZA" dirty="0" smtClean="0"/>
              <a:t>Workforce drawn into the district from other areas</a:t>
            </a:r>
          </a:p>
          <a:p>
            <a:pPr lvl="1"/>
            <a:r>
              <a:rPr lang="en-ZA" dirty="0" smtClean="0"/>
              <a:t>affects the ability of the community members to acquire skills and receive further education and training</a:t>
            </a:r>
          </a:p>
          <a:p>
            <a:endParaRPr lang="en-ZA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8497" y="1412776"/>
          <a:ext cx="491454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6"/>
          <p:cNvSpPr>
            <a:spLocks noGrp="1"/>
          </p:cNvSpPr>
          <p:nvPr>
            <p:ph sz="quarter" idx="2"/>
          </p:nvPr>
        </p:nvSpPr>
        <p:spPr>
          <a:xfrm>
            <a:off x="584515" y="4293096"/>
            <a:ext cx="4680520" cy="17008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Generally low levels of education</a:t>
            </a:r>
          </a:p>
          <a:p>
            <a:r>
              <a:rPr lang="en-US" sz="2000" dirty="0" smtClean="0"/>
              <a:t>Primary education +no formal education = high level of functional illiteracy</a:t>
            </a:r>
          </a:p>
          <a:p>
            <a:endParaRPr lang="en-ZA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21052" y="1340768"/>
            <a:ext cx="0" cy="51125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3599</Words>
  <Application>Microsoft Office PowerPoint</Application>
  <PresentationFormat>A4 Paper (210x297 mm)</PresentationFormat>
  <Paragraphs>932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ALFRED NZO DISTRICT MUNICIPALITY  LOCAL ECONOMIC DEVELOPMENT STRATEGY</vt:lpstr>
      <vt:lpstr>ALFRED NZO DISTRICT MUNICIPALITY</vt:lpstr>
      <vt:lpstr>PLANNING PROCESS</vt:lpstr>
      <vt:lpstr>LED MANDATE</vt:lpstr>
      <vt:lpstr>POLICY FRAMEWORK </vt:lpstr>
      <vt:lpstr>POPULATION DYNAMICS Demographics: Population</vt:lpstr>
      <vt:lpstr>POPULATION DYNAMICS  Demographics: Age</vt:lpstr>
      <vt:lpstr>POPULATION DYNAMICS  Demographics: Education</vt:lpstr>
      <vt:lpstr>POPULATION DYNAMICS Socio-economic: </vt:lpstr>
      <vt:lpstr>ACCESS TO BASIC INFRASTRUCTURE</vt:lpstr>
      <vt:lpstr>DISTRICT ECONOMY: Regional &amp; provincial</vt:lpstr>
      <vt:lpstr>DISTRICT ECONOMY: ANDM </vt:lpstr>
      <vt:lpstr>AGRICULTURAL SECTOR</vt:lpstr>
      <vt:lpstr>AGRICULTURAL SECTOR</vt:lpstr>
      <vt:lpstr>TRADE AND COMMERCIAL SECTOR</vt:lpstr>
      <vt:lpstr>TRADE AND COMMERCIAL SECTOR</vt:lpstr>
      <vt:lpstr>TOURISM</vt:lpstr>
      <vt:lpstr>MANUFACTURING</vt:lpstr>
      <vt:lpstr>GOVERNMENT</vt:lpstr>
      <vt:lpstr>MINING</vt:lpstr>
      <vt:lpstr>CONSTRUCTION</vt:lpstr>
      <vt:lpstr>PowerPoint Presentation</vt:lpstr>
      <vt:lpstr>PROJECTS</vt:lpstr>
      <vt:lpstr>Project distribution per sector and municipality</vt:lpstr>
      <vt:lpstr>Project distribution per sector and municipality</vt:lpstr>
      <vt:lpstr>PROJECT STATUS</vt:lpstr>
      <vt:lpstr>PROJECT STATUS</vt:lpstr>
      <vt:lpstr>ACTUAL PERFORMANCE OF ANDM</vt:lpstr>
      <vt:lpstr> STRUCTURAL ISSUES </vt:lpstr>
      <vt:lpstr> KEY SECTOR ISSUES </vt:lpstr>
      <vt:lpstr> SPATIAL ISSUES </vt:lpstr>
      <vt:lpstr> LED STRATEGY ROLE OF ALFRED NZO IN LED </vt:lpstr>
      <vt:lpstr> LED DRIVERS </vt:lpstr>
      <vt:lpstr> strategic focus  </vt:lpstr>
      <vt:lpstr> Development vision </vt:lpstr>
      <vt:lpstr> Development Strategies </vt:lpstr>
      <vt:lpstr> LOCAL ECONOMIC DEVELOPMENT PROGRAMS  </vt:lpstr>
      <vt:lpstr> LOCAL ECONOMIC DEVELOPMENT PROGRAMS  </vt:lpstr>
      <vt:lpstr> LOCAL ECONOMIC DEVELOPMENT PROGRAMS  </vt:lpstr>
      <vt:lpstr> LOCAL ECONOMIC DEVELOPMENT PROGRAMS  </vt:lpstr>
      <vt:lpstr> LOCAL ECONOMIC DEVELOPMENT PROGRAMS  </vt:lpstr>
      <vt:lpstr> LOCAL ECONOMIC DEVELOPMENT PROGRAMS  </vt:lpstr>
      <vt:lpstr>THANK YOU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G5</dc:creator>
  <cp:lastModifiedBy>Vuyokazi Honono</cp:lastModifiedBy>
  <cp:revision>28</cp:revision>
  <dcterms:created xsi:type="dcterms:W3CDTF">2012-03-20T09:10:26Z</dcterms:created>
  <dcterms:modified xsi:type="dcterms:W3CDTF">2016-01-14T09:19:15Z</dcterms:modified>
</cp:coreProperties>
</file>